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11"/>
  </p:notesMasterIdLst>
  <p:handoutMasterIdLst>
    <p:handoutMasterId r:id="rId112"/>
  </p:handoutMasterIdLst>
  <p:sldIdLst>
    <p:sldId id="413" r:id="rId2"/>
    <p:sldId id="382" r:id="rId3"/>
    <p:sldId id="414" r:id="rId4"/>
    <p:sldId id="415" r:id="rId5"/>
    <p:sldId id="416" r:id="rId6"/>
    <p:sldId id="417" r:id="rId7"/>
    <p:sldId id="418" r:id="rId8"/>
    <p:sldId id="419" r:id="rId9"/>
    <p:sldId id="420" r:id="rId10"/>
    <p:sldId id="421" r:id="rId11"/>
    <p:sldId id="460" r:id="rId12"/>
    <p:sldId id="422" r:id="rId13"/>
    <p:sldId id="423" r:id="rId14"/>
    <p:sldId id="424" r:id="rId15"/>
    <p:sldId id="425" r:id="rId16"/>
    <p:sldId id="426" r:id="rId17"/>
    <p:sldId id="427" r:id="rId18"/>
    <p:sldId id="429" r:id="rId19"/>
    <p:sldId id="432" r:id="rId20"/>
    <p:sldId id="433" r:id="rId21"/>
    <p:sldId id="461" r:id="rId22"/>
    <p:sldId id="434" r:id="rId23"/>
    <p:sldId id="436" r:id="rId24"/>
    <p:sldId id="437" r:id="rId25"/>
    <p:sldId id="438" r:id="rId26"/>
    <p:sldId id="439" r:id="rId27"/>
    <p:sldId id="440" r:id="rId28"/>
    <p:sldId id="441" r:id="rId29"/>
    <p:sldId id="443" r:id="rId30"/>
    <p:sldId id="442" r:id="rId31"/>
    <p:sldId id="444" r:id="rId32"/>
    <p:sldId id="445" r:id="rId33"/>
    <p:sldId id="446" r:id="rId34"/>
    <p:sldId id="447" r:id="rId35"/>
    <p:sldId id="448" r:id="rId36"/>
    <p:sldId id="449" r:id="rId37"/>
    <p:sldId id="450" r:id="rId38"/>
    <p:sldId id="451" r:id="rId39"/>
    <p:sldId id="452" r:id="rId40"/>
    <p:sldId id="453" r:id="rId41"/>
    <p:sldId id="454" r:id="rId42"/>
    <p:sldId id="455" r:id="rId43"/>
    <p:sldId id="456" r:id="rId44"/>
    <p:sldId id="457" r:id="rId45"/>
    <p:sldId id="458" r:id="rId46"/>
    <p:sldId id="459" r:id="rId47"/>
    <p:sldId id="462" r:id="rId48"/>
    <p:sldId id="463" r:id="rId49"/>
    <p:sldId id="464" r:id="rId50"/>
    <p:sldId id="465" r:id="rId51"/>
    <p:sldId id="466" r:id="rId52"/>
    <p:sldId id="467" r:id="rId53"/>
    <p:sldId id="468" r:id="rId54"/>
    <p:sldId id="469" r:id="rId55"/>
    <p:sldId id="470" r:id="rId56"/>
    <p:sldId id="471" r:id="rId57"/>
    <p:sldId id="472" r:id="rId58"/>
    <p:sldId id="473" r:id="rId59"/>
    <p:sldId id="474" r:id="rId60"/>
    <p:sldId id="475" r:id="rId61"/>
    <p:sldId id="476" r:id="rId62"/>
    <p:sldId id="477" r:id="rId63"/>
    <p:sldId id="479" r:id="rId64"/>
    <p:sldId id="480" r:id="rId65"/>
    <p:sldId id="481" r:id="rId66"/>
    <p:sldId id="482" r:id="rId67"/>
    <p:sldId id="485" r:id="rId68"/>
    <p:sldId id="486" r:id="rId69"/>
    <p:sldId id="483" r:id="rId70"/>
    <p:sldId id="484" r:id="rId71"/>
    <p:sldId id="478" r:id="rId72"/>
    <p:sldId id="487" r:id="rId73"/>
    <p:sldId id="488" r:id="rId74"/>
    <p:sldId id="489" r:id="rId75"/>
    <p:sldId id="490" r:id="rId76"/>
    <p:sldId id="491" r:id="rId77"/>
    <p:sldId id="492" r:id="rId78"/>
    <p:sldId id="493" r:id="rId79"/>
    <p:sldId id="494" r:id="rId80"/>
    <p:sldId id="495" r:id="rId81"/>
    <p:sldId id="496" r:id="rId82"/>
    <p:sldId id="497" r:id="rId83"/>
    <p:sldId id="498" r:id="rId84"/>
    <p:sldId id="500" r:id="rId85"/>
    <p:sldId id="501" r:id="rId86"/>
    <p:sldId id="502" r:id="rId87"/>
    <p:sldId id="503" r:id="rId88"/>
    <p:sldId id="504" r:id="rId89"/>
    <p:sldId id="506" r:id="rId90"/>
    <p:sldId id="507" r:id="rId91"/>
    <p:sldId id="508" r:id="rId92"/>
    <p:sldId id="509" r:id="rId93"/>
    <p:sldId id="510" r:id="rId94"/>
    <p:sldId id="512" r:id="rId95"/>
    <p:sldId id="511" r:id="rId96"/>
    <p:sldId id="513" r:id="rId97"/>
    <p:sldId id="514" r:id="rId98"/>
    <p:sldId id="515" r:id="rId99"/>
    <p:sldId id="516" r:id="rId100"/>
    <p:sldId id="517" r:id="rId101"/>
    <p:sldId id="518" r:id="rId102"/>
    <p:sldId id="519" r:id="rId103"/>
    <p:sldId id="521" r:id="rId104"/>
    <p:sldId id="522" r:id="rId105"/>
    <p:sldId id="523" r:id="rId106"/>
    <p:sldId id="524" r:id="rId107"/>
    <p:sldId id="525" r:id="rId108"/>
    <p:sldId id="526" r:id="rId109"/>
    <p:sldId id="527" r:id="rId110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sx" initials="z" lastIdx="2" clrIdx="0">
    <p:extLst>
      <p:ext uri="{19B8F6BF-5375-455C-9EA6-DF929625EA0E}">
        <p15:presenceInfo xmlns:p15="http://schemas.microsoft.com/office/powerpoint/2012/main" userId="a2125bb485141f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B050"/>
    <a:srgbClr val="001050"/>
    <a:srgbClr val="009900"/>
    <a:srgbClr val="006600"/>
    <a:srgbClr val="0033CC"/>
    <a:srgbClr val="EAEAEA"/>
    <a:srgbClr val="969696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0" autoAdjust="0"/>
    <p:restoredTop sz="95322" autoAdjust="0"/>
  </p:normalViewPr>
  <p:slideViewPr>
    <p:cSldViewPr>
      <p:cViewPr varScale="1">
        <p:scale>
          <a:sx n="86" d="100"/>
          <a:sy n="86" d="100"/>
        </p:scale>
        <p:origin x="547" y="29"/>
      </p:cViewPr>
      <p:guideLst>
        <p:guide orient="horz" pos="288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noProof="1" dirty="0">
                <a:latin typeface="Times New Roman" panose="02020503050405090304" pitchFamily="18" charset="0"/>
                <a:ea typeface="SimSun" pitchFamily="2" charset="-122"/>
              </a:defRPr>
            </a:lvl1pPr>
          </a:lstStyle>
          <a:p>
            <a:fld id="{2EFFEC77-84FD-4F46-BAB1-CF09307EDD85}" type="slidenum">
              <a:rPr lang="en-US" altLang="zh-CN"/>
              <a:pPr/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10244" name="Rectangle 4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noProof="1" dirty="0">
                <a:latin typeface="Times New Roman" panose="02020503050405090304" pitchFamily="18" charset="0"/>
                <a:ea typeface="SimSun" pitchFamily="2" charset="-122"/>
              </a:defRPr>
            </a:lvl1pPr>
          </a:lstStyle>
          <a:p>
            <a:fld id="{4F2C60FA-8FA6-4012-B809-1A1CCFF63C5E}" type="slidenum">
              <a:rPr lang="en-US" altLang="zh-CN"/>
              <a:pPr/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一小节课</a:t>
            </a:r>
            <a:r>
              <a:rPr lang="en-US" altLang="zh-CN" dirty="0" smtClean="0"/>
              <a:t>5-6</a:t>
            </a:r>
            <a:r>
              <a:rPr lang="zh-CN" altLang="en-US" dirty="0" smtClean="0"/>
              <a:t>张，一共</a:t>
            </a:r>
            <a:r>
              <a:rPr lang="en-US" altLang="zh-CN" dirty="0" smtClean="0"/>
              <a:t>6</a:t>
            </a:r>
            <a:r>
              <a:rPr lang="zh-CN" altLang="en-US" dirty="0" smtClean="0"/>
              <a:t>次课讲完。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60FA-8FA6-4012-B809-1A1CCFF63C5E}" type="slidenum">
              <a:rPr lang="en-US" altLang="zh-CN" smtClean="0"/>
              <a:pPr/>
              <a:t>1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832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96000" y="819000"/>
            <a:ext cx="10800000" cy="5220000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 algn="ctr">
              <a:defRPr sz="3600" b="1" spc="600">
                <a:solidFill>
                  <a:srgbClr val="00B050"/>
                </a:solidFill>
                <a:effectLst/>
              </a:defRPr>
            </a:lvl1pPr>
          </a:lstStyle>
          <a:p>
            <a:r>
              <a:rPr lang="zh-CN" altLang="en-US" dirty="0" smtClean="0"/>
              <a:t>第</a:t>
            </a:r>
            <a:r>
              <a:rPr lang="en-US" altLang="zh-CN" dirty="0" smtClean="0"/>
              <a:t>X</a:t>
            </a:r>
            <a:r>
              <a:rPr lang="zh-CN" altLang="en-US" dirty="0" smtClean="0"/>
              <a:t>章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单击</a:t>
            </a:r>
            <a:r>
              <a:rPr lang="zh-CN" altLang="en-US" dirty="0"/>
              <a:t>此处编辑</a:t>
            </a:r>
            <a:r>
              <a:rPr lang="zh-CN" altLang="en-US" dirty="0" smtClean="0"/>
              <a:t>标题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169995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6000" y="721534"/>
            <a:ext cx="10800000" cy="504000"/>
          </a:xfrm>
          <a:prstGeom prst="rect">
            <a:avLst/>
          </a:prstGeom>
        </p:spPr>
        <p:txBody>
          <a:bodyPr anchor="ctr"/>
          <a:lstStyle>
            <a:lvl1pPr algn="ctr">
              <a:defRPr sz="2800" b="1">
                <a:solidFill>
                  <a:srgbClr val="00B05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96000" y="1422398"/>
            <a:ext cx="10800000" cy="4680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spcAft>
                <a:spcPts val="1200"/>
              </a:spcAft>
              <a:defRPr sz="2400">
                <a:latin typeface="+mn-ea"/>
                <a:ea typeface="+mn-ea"/>
              </a:defRPr>
            </a:lvl1pPr>
            <a:lvl2pPr>
              <a:lnSpc>
                <a:spcPct val="120000"/>
              </a:lnSpc>
              <a:spcAft>
                <a:spcPts val="1200"/>
              </a:spcAft>
              <a:defRPr sz="2400">
                <a:latin typeface="+mn-ea"/>
                <a:ea typeface="+mn-ea"/>
              </a:defRPr>
            </a:lvl2pPr>
            <a:lvl3pPr>
              <a:lnSpc>
                <a:spcPct val="120000"/>
              </a:lnSpc>
              <a:spcAft>
                <a:spcPts val="1200"/>
              </a:spcAft>
              <a:defRPr sz="2400">
                <a:latin typeface="+mn-ea"/>
                <a:ea typeface="+mn-ea"/>
              </a:defRPr>
            </a:lvl3pPr>
            <a:lvl4pPr>
              <a:lnSpc>
                <a:spcPct val="120000"/>
              </a:lnSpc>
              <a:spcAft>
                <a:spcPts val="1200"/>
              </a:spcAft>
              <a:defRPr sz="2400">
                <a:latin typeface="+mn-ea"/>
                <a:ea typeface="+mn-ea"/>
              </a:defRPr>
            </a:lvl4pPr>
            <a:lvl5pPr>
              <a:lnSpc>
                <a:spcPct val="120000"/>
              </a:lnSpc>
              <a:spcAft>
                <a:spcPts val="1200"/>
              </a:spcAft>
              <a:defRPr sz="2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614142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96000" y="882000"/>
            <a:ext cx="10800000" cy="5220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spcAft>
                <a:spcPts val="1200"/>
              </a:spcAft>
              <a:defRPr sz="2400"/>
            </a:lvl1pPr>
            <a:lvl2pPr>
              <a:lnSpc>
                <a:spcPct val="120000"/>
              </a:lnSpc>
              <a:spcAft>
                <a:spcPts val="1200"/>
              </a:spcAft>
              <a:defRPr sz="2400"/>
            </a:lvl2pPr>
            <a:lvl3pPr>
              <a:lnSpc>
                <a:spcPct val="120000"/>
              </a:lnSpc>
              <a:spcAft>
                <a:spcPts val="1200"/>
              </a:spcAft>
              <a:defRPr sz="2400"/>
            </a:lvl3pPr>
            <a:lvl4pPr>
              <a:lnSpc>
                <a:spcPct val="120000"/>
              </a:lnSpc>
              <a:spcAft>
                <a:spcPts val="1200"/>
              </a:spcAft>
              <a:defRPr sz="2400"/>
            </a:lvl4pPr>
            <a:lvl5pPr>
              <a:lnSpc>
                <a:spcPct val="120000"/>
              </a:lnSpc>
              <a:spcAft>
                <a:spcPts val="1200"/>
              </a:spcAft>
              <a:defRPr sz="2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018573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13074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7733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5" y="62462"/>
            <a:ext cx="553935" cy="55393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6508233"/>
            <a:ext cx="12192000" cy="1492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174567" y="107832"/>
            <a:ext cx="343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rgbClr val="00B0F0"/>
                </a:solidFill>
                <a:latin typeface="+mj-ea"/>
                <a:ea typeface="+mj-ea"/>
              </a:rPr>
              <a:t>数学（下）</a:t>
            </a:r>
            <a:endParaRPr lang="zh-CN" altLang="en-US" sz="2400" b="1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5" y="80211"/>
            <a:ext cx="2012393" cy="51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06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</p:sldLayoutIdLst>
  <p:transition>
    <p:zoom/>
  </p:transition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  <a:r>
              <a:rPr lang="zh-CN" altLang="en-US" dirty="0" smtClean="0"/>
              <a:t>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7529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• (4) </m:t>
                      </m:r>
                      <m:r>
                        <m:rPr>
                          <m:nor/>
                        </m:rPr>
                        <a:rPr lang="zh-CN" altLang="en-US" dirty="0" smtClean="0"/>
                        <m:t>原极限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等价无穷小代换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r>
                  <a:rPr lang="zh-CN" altLang="en-US" dirty="0"/>
                  <a:t>该极限为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zh-CN" altLang="en-US" dirty="0"/>
                  <a:t> 型不定式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故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dirty="0"/>
                        <m:t>原极限</m:t>
                      </m:r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等价无穷小代换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976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 smtClean="0">
                        <a:solidFill>
                          <a:srgbClr val="0000FF"/>
                        </a:solidFill>
                        <a:latin typeface="+mn-ea"/>
                      </a:rPr>
                      <m:t>• </m:t>
                    </m:r>
                    <m:r>
                      <m:rPr>
                        <m:nor/>
                      </m:rPr>
                      <a:rPr lang="en-US" altLang="zh-CN" b="0" i="0" dirty="0" smtClean="0">
                        <a:solidFill>
                          <a:srgbClr val="0000FF"/>
                        </a:solidFill>
                        <a:latin typeface="+mn-ea"/>
                      </a:rPr>
                      <m:t>12.</m:t>
                    </m:r>
                    <m:r>
                      <a:rPr lang="en-US" altLang="zh-CN" i="1">
                        <a:latin typeface="+mn-ea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b="0" dirty="0" smtClean="0">
                    <a:latin typeface="Cambria Math" panose="02040503050406030204" pitchFamily="18" charset="0"/>
                  </a:rPr>
                  <a:t>.</a:t>
                </a:r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>
                    <a:latin typeface="Cambria Math" panose="02040503050406030204" pitchFamily="18" charset="0"/>
                  </a:rPr>
                  <a:t>由题设</a:t>
                </a:r>
                <a:r>
                  <a:rPr lang="en-US" altLang="zh-CN" dirty="0" smtClean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0=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所以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此时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=−2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=−2⋅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因此是极大值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r="-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102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 smtClean="0">
                        <a:solidFill>
                          <a:srgbClr val="0000FF"/>
                        </a:solidFill>
                        <a:latin typeface="+mn-ea"/>
                      </a:rPr>
                      <m:t>• </m:t>
                    </m:r>
                    <m:r>
                      <m:rPr>
                        <m:nor/>
                      </m:rPr>
                      <a:rPr lang="en-US" altLang="zh-CN" b="0" i="0" dirty="0" smtClean="0">
                        <a:solidFill>
                          <a:srgbClr val="0000FF"/>
                        </a:solidFill>
                        <a:latin typeface="+mn-ea"/>
                      </a:rPr>
                      <m:t>13.</m:t>
                    </m:r>
                    <m:r>
                      <a:rPr lang="en-US" altLang="zh-CN" i="1">
                        <a:latin typeface="+mn-ea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3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𝑥𝑦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altLang="zh-CN" b="0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b="0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>
                    <a:latin typeface="Cambria Math" panose="02040503050406030204" pitchFamily="18" charset="0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 smtClean="0">
                    <a:latin typeface="Cambria Math" panose="02040503050406030204" pitchFamily="18" charset="0"/>
                  </a:rPr>
                  <a:t> 处处可导</a:t>
                </a:r>
                <a:r>
                  <a:rPr lang="en-US" altLang="zh-CN" dirty="0" smtClean="0">
                    <a:latin typeface="Cambria Math" panose="02040503050406030204" pitchFamily="18" charset="0"/>
                  </a:rPr>
                  <a:t>, </a:t>
                </a:r>
                <a:r>
                  <a:rPr lang="zh-CN" altLang="en-US" dirty="0" smtClean="0">
                    <a:latin typeface="Cambria Math" panose="02040503050406030204" pitchFamily="18" charset="0"/>
                  </a:rPr>
                  <a:t>它的极值点一定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是</a:t>
                </a:r>
                <a:r>
                  <a:rPr lang="zh-CN" altLang="en-US" dirty="0" smtClean="0">
                    <a:latin typeface="Cambria Math" panose="02040503050406030204" pitchFamily="18" charset="0"/>
                  </a:rPr>
                  <a:t>驻点</a:t>
                </a:r>
                <a:r>
                  <a:rPr lang="en-US" altLang="zh-CN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>
                    <a:latin typeface="Cambria Math" panose="02040503050406030204" pitchFamily="18" charset="0"/>
                  </a:rPr>
                  <a:t>显然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dirty="0" smtClean="0">
                    <a:latin typeface="Cambria Math" panose="02040503050406030204" pitchFamily="18" charset="0"/>
                  </a:rPr>
                  <a:t>. </a:t>
                </a:r>
                <a:r>
                  <a:rPr lang="zh-CN" altLang="en-US" dirty="0" smtClean="0">
                    <a:latin typeface="Cambria Math" panose="02040503050406030204" pitchFamily="18" charset="0"/>
                  </a:rPr>
                  <a:t>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Cambria Math" panose="02040503050406030204" pitchFamily="18" charset="0"/>
                  </a:rPr>
                  <a:t>, </a:t>
                </a:r>
                <a:r>
                  <a:rPr lang="zh-CN" altLang="en-US" dirty="0" smtClean="0">
                    <a:latin typeface="Cambria Math" panose="02040503050406030204" pitchFamily="18" charset="0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>
                    <a:latin typeface="Cambria Math" panose="02040503050406030204" pitchFamily="18" charset="0"/>
                  </a:rPr>
                  <a:t>代入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+6=0</m:t>
                    </m:r>
                  </m:oMath>
                </a14:m>
                <a:r>
                  <a:rPr lang="zh-CN" altLang="en-US" dirty="0" smtClean="0">
                    <a:latin typeface="Cambria Math" panose="02040503050406030204" pitchFamily="18" charset="0"/>
                  </a:rPr>
                  <a:t> 中得到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 smtClean="0">
                    <a:latin typeface="Cambria Math" panose="02040503050406030204" pitchFamily="18" charset="0"/>
                  </a:rPr>
                  <a:t>. </a:t>
                </a:r>
                <a:r>
                  <a:rPr lang="zh-CN" altLang="en-US" dirty="0" smtClean="0">
                    <a:latin typeface="Cambria Math" panose="02040503050406030204" pitchFamily="18" charset="0"/>
                  </a:rPr>
                  <a:t>此时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r>
                  <a:rPr lang="en-US" altLang="zh-CN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>
                    <a:latin typeface="Cambria Math" panose="02040503050406030204" pitchFamily="18" charset="0"/>
                  </a:rPr>
                  <a:t>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𝑥𝑦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两边求导并代入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=−2,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得到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是极小值</a:t>
                </a:r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0589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 smtClean="0">
                        <a:solidFill>
                          <a:srgbClr val="0000FF"/>
                        </a:solidFill>
                        <a:latin typeface="+mn-ea"/>
                      </a:rPr>
                      <m:t>• </m:t>
                    </m:r>
                    <m:r>
                      <m:rPr>
                        <m:nor/>
                      </m:rPr>
                      <a:rPr lang="en-US" altLang="zh-CN" b="0" i="0" dirty="0" smtClean="0">
                        <a:solidFill>
                          <a:srgbClr val="0000FF"/>
                        </a:solidFill>
                        <a:latin typeface="+mn-ea"/>
                      </a:rPr>
                      <m:t>14.</m:t>
                    </m:r>
                    <m:r>
                      <a:rPr lang="en-US" altLang="zh-CN" i="1">
                        <a:latin typeface="+mn-ea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[1−(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b="0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>
                    <a:latin typeface="Cambria Math" panose="02040503050406030204" pitchFamily="18" charset="0"/>
                  </a:rPr>
                  <a:t>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>
                    <a:latin typeface="Cambria Math" panose="02040503050406030204" pitchFamily="18" charset="0"/>
                  </a:rPr>
                  <a:t> 得到驻点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>
                    <a:latin typeface="Cambria Math" panose="02040503050406030204" pitchFamily="18" charset="0"/>
                  </a:rPr>
                  <a:t>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Cambria Math" panose="02040503050406030204" pitchFamily="18" charset="0"/>
                  </a:rPr>
                  <a:t> 可知 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⩽1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0⩽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⩽1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func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→∞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den>
                                      </m:f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7752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15. </a:t>
                </a: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/>
                  <a:t>对方程两边求导得到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dirty="0" smtClean="0"/>
                  <a:t> 点处的切线斜率为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/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co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zh-CN" altLang="en-US" dirty="0" smtClean="0"/>
                  <a:t>方程为</a:t>
                </a:r>
                <a:endParaRPr lang="en-US" altLang="zh-CN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co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b="0" dirty="0" smtClean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/>
                  <a:t>分别令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为零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得到三角形面积为</a:t>
                </a:r>
                <a:endParaRPr lang="en-US" altLang="zh-CN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cot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zh-CN" altLang="en-US" dirty="0" smtClean="0"/>
                  <a:t> 时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 smtClean="0"/>
                  <a:t> 最小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𝑎𝑏</m:t>
                    </m:r>
                  </m:oMath>
                </a14:m>
                <a:r>
                  <a:rPr lang="en-US" altLang="zh-CN" dirty="0" smtClean="0"/>
                  <a:t>.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350" b="-3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2033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16.(1) </a:t>
                </a:r>
                <a:r>
                  <a:rPr lang="zh-CN" altLang="en-US" dirty="0" smtClean="0"/>
                  <a:t>利润为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=−0.2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−1.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=−0.4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+4−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得到驻点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0.4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=10−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此时利润最大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(2)</a:t>
                </a:r>
                <a:r>
                  <a:rPr lang="zh-CN" altLang="en-US" dirty="0"/>
                  <a:t> </a:t>
                </a:r>
                <a:r>
                  <a:rPr lang="zh-CN" altLang="en-US" dirty="0" smtClean="0"/>
                  <a:t>政府税收为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 得到驻点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dirty="0"/>
                  <a:t>. </a:t>
                </a:r>
                <a:r>
                  <a:rPr lang="zh-CN" altLang="en-US" dirty="0" smtClean="0"/>
                  <a:t>此时</a:t>
                </a:r>
                <a:r>
                  <a:rPr lang="zh-CN" altLang="en-US" dirty="0"/>
                  <a:t>政府税收</a:t>
                </a:r>
                <a:r>
                  <a:rPr lang="zh-CN" altLang="en-US" dirty="0" smtClean="0"/>
                  <a:t>最大</a:t>
                </a:r>
                <a:r>
                  <a:rPr lang="en-US" altLang="zh-CN" dirty="0"/>
                  <a:t>.</a:t>
                </a:r>
              </a:p>
            </p:txBody>
          </p:sp>
        </mc:Choice>
        <mc:Fallback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4564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17. </a:t>
                </a: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en-US" dirty="0" smtClean="0"/>
                  <a:t> 时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en-US" dirty="0" smtClean="0"/>
                  <a:t> 上单增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时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0&lt;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所以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/>
                  <a:t>化</a:t>
                </a:r>
                <a:r>
                  <a:rPr lang="zh-CN" altLang="en-US" dirty="0" smtClean="0"/>
                  <a:t>简可得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e>
                      <m:sup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e>
                      <m:sup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7445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18. </a:t>
                </a: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i="1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zh-CN" altLang="en-US" dirty="0" smtClean="0"/>
                  <a:t> 时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⩽0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zh-CN" altLang="en-US" dirty="0" smtClean="0"/>
                  <a:t> 上单减</a:t>
                </a:r>
                <a:r>
                  <a:rPr lang="en-US" altLang="zh-CN" dirty="0" smtClean="0"/>
                  <a:t>,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⩾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zh-CN" altLang="en-US" dirty="0" smtClean="0"/>
                  <a:t> 上单减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从而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0221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19. </a:t>
                </a: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0&lt;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 smtClean="0"/>
                  <a:t> 时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我们有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⩽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</a:t>
                </a:r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−0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⩽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</m:t>
                    </m:r>
                  </m:oMath>
                </a14:m>
                <a:endParaRPr lang="en-US" altLang="zh-CN" b="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/>
                  <a:t>由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+⋯+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可知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即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+⋯+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⩽1.</m:t>
                      </m:r>
                    </m:oMath>
                  </m:oMathPara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22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20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. </a:t>
                </a:r>
                <a:r>
                  <a:rPr lang="zh-CN" altLang="en-US" dirty="0" smtClean="0"/>
                  <a:t>我们只证明凹的情形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凸的情形类似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由题设可知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由泰勒中值定理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存在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zh-CN" altLang="en-US" dirty="0" smtClean="0"/>
                  <a:t> 位于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 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 之间使得</a:t>
                </a:r>
                <a:endParaRPr lang="en-US" altLang="zh-CN" dirty="0" smtClean="0"/>
              </a:p>
              <a:p>
                <a:pPr marL="18000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18000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phant>
                        <m:phantPr>
                          <m:show m:val="off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phant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phant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⩾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97681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21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. </a:t>
                </a:r>
                <a:r>
                  <a:rPr lang="zh-CN" altLang="en-US" dirty="0" smtClean="0"/>
                  <a:t>由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 smtClean="0"/>
                  <a:t> 可知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→1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→1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</m:t>
                      </m:r>
                    </m:oMath>
                  </m:oMathPara>
                </a14:m>
                <a:endParaRPr lang="en-US" altLang="zh-CN" b="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由</a:t>
                </a:r>
                <a:r>
                  <a:rPr lang="zh-CN" altLang="en-US" dirty="0"/>
                  <a:t>泰勒中值定理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存在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使得</a:t>
                </a:r>
                <a:endParaRPr lang="en-US" altLang="zh-CN" dirty="0"/>
              </a:p>
              <a:p>
                <a:pPr marL="18000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800000" indent="0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phant>
                      <m:phantPr>
                        <m:show m:val="off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phant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phant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i="1" dirty="0" smtClean="0">
                    <a:latin typeface="Cambria Math" panose="02040503050406030204" pitchFamily="18" charset="0"/>
                  </a:rPr>
                  <a:t>.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2485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</a:rPr>
                        <m:t>• (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5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</a:rPr>
                        <m:t>) </m:t>
                      </m:r>
                      <m:r>
                        <m:rPr>
                          <m:nor/>
                        </m:rPr>
                        <a:rPr lang="zh-CN" altLang="en-US" dirty="0"/>
                        <m:t>原极限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r>
                  <a:rPr lang="zh-CN" altLang="en-US" dirty="0" smtClean="0"/>
                  <a:t>该</a:t>
                </a:r>
                <a:r>
                  <a:rPr lang="zh-CN" altLang="en-US" dirty="0"/>
                  <a:t>极限为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zh-CN" altLang="en-US" dirty="0"/>
                  <a:t> 型不定式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故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dirty="0"/>
                        <m:t>原极限</m:t>
                      </m:r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等价无穷小代换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6698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dirty="0" smtClean="0">
                    <a:solidFill>
                      <a:srgbClr val="0000FF"/>
                    </a:solidFill>
                  </a:rPr>
                  <a:t>(6) </a:t>
                </a:r>
                <a:r>
                  <a:rPr lang="zh-CN" altLang="en-US" dirty="0" smtClean="0"/>
                  <a:t>该</a:t>
                </a:r>
                <a:r>
                  <a:rPr lang="zh-CN" altLang="en-US" dirty="0"/>
                  <a:t>极限为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zh-CN" altLang="en-US" dirty="0"/>
                  <a:t> 型不定式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故</a:t>
                </a:r>
                <a:endParaRPr lang="en-US" altLang="zh-CN" dirty="0"/>
              </a:p>
              <a:p>
                <a:pPr marL="1800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dirty="0"/>
                        <m:t>原极限</m:t>
                      </m:r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1800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phant>
                        <m:phantPr>
                          <m:show m:val="off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phantPr>
                        <m:e>
                          <m:r>
                            <m:rPr>
                              <m:nor/>
                            </m:rPr>
                            <a:rPr lang="zh-CN" altLang="en-US" dirty="0"/>
                            <m:t>原极限</m:t>
                          </m:r>
                        </m:e>
                      </m:phant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FF0000"/>
                          </a:solidFill>
                        </a:rPr>
                        <m:t> 型不定式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1800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phant>
                        <m:phantPr>
                          <m:show m:val="off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phantPr>
                        <m:e>
                          <m:r>
                            <m:rPr>
                              <m:nor/>
                            </m:rPr>
                            <a:rPr lang="zh-CN" altLang="en-US" dirty="0"/>
                            <m:t>原极限</m:t>
                          </m:r>
                        </m:e>
                      </m:phant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800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phant>
                        <m:phantPr>
                          <m:show m:val="off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phantPr>
                        <m:e>
                          <m:r>
                            <m:rPr>
                              <m:nor/>
                            </m:rPr>
                            <a:rPr lang="zh-CN" altLang="en-US" dirty="0"/>
                            <m:t>原极限</m:t>
                          </m:r>
                        </m:e>
                      </m:phant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等价无穷小代换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2031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• (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7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) </m:t>
                      </m:r>
                      <m:r>
                        <m:rPr>
                          <m:nor/>
                        </m:rPr>
                        <a:rPr lang="zh-CN" altLang="en-US" dirty="0" smtClean="0"/>
                        <m:t>原极限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den>
                      </m:f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FF0000"/>
                          </a:solidFill>
                        </a:rPr>
                        <m:t> 型不定式</m:t>
                      </m:r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800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=+∞.</m:t>
                      </m:r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811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  <a:latin typeface="+mn-ea"/>
                        </a:rPr>
                        <m:t>• (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  <a:latin typeface="+mn-ea"/>
                        </a:rPr>
                        <m:t>9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  <a:latin typeface="+mn-ea"/>
                        </a:rPr>
                        <m:t>) </m:t>
                      </m:r>
                      <m:r>
                        <m:rPr>
                          <m:nor/>
                        </m:rPr>
                        <a:rPr lang="zh-CN" altLang="en-US" dirty="0" smtClean="0">
                          <a:latin typeface="Cambria Math" panose="02040503050406030204" pitchFamily="18" charset="0"/>
                        </a:rPr>
                        <m:t>原极限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→∞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f>
                                                <m:f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den>
                                              </m:f>
                                            </m:sup>
                                          </m:s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p>
                                              <m:f>
                                                <m:f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den>
                                              </m:f>
                                            </m:sup>
                                          </m:s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0⋅∞</m:t>
                      </m:r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FF0000"/>
                          </a:solidFill>
                        </a:rPr>
                        <m:t>型不定式</m:t>
                      </m:r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1440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phant>
                        <m:phantPr>
                          <m:show m:val="off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phant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原极限</m:t>
                          </m:r>
                        </m:e>
                      </m:phant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FF0000"/>
                          </a:solidFill>
                        </a:rPr>
                        <m:t>型不定式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1440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phant>
                        <m:phantPr>
                          <m:show m:val="off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phant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原极限</m:t>
                          </m:r>
                        </m:e>
                      </m:phant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func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440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phant>
                        <m:phantPr>
                          <m:show m:val="off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phant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原极限</m:t>
                          </m:r>
                        </m:e>
                      </m:phant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𝑎𝑏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7469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dirty="0" smtClean="0">
                    <a:solidFill>
                      <a:srgbClr val="0000FF"/>
                    </a:solidFill>
                  </a:rPr>
                  <a:t>3. </a:t>
                </a:r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dirty="0" smtClean="0"/>
                  <a:t> 时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是无穷小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是有界函数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所以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是无穷小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=1+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 smtClean="0"/>
                  <a:t>由于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dirty="0" smtClean="0"/>
              </a:p>
              <a:p>
                <a:r>
                  <a:rPr lang="zh-CN" altLang="en-US" dirty="0"/>
                  <a:t>不</a:t>
                </a:r>
                <a:r>
                  <a:rPr lang="zh-CN" altLang="en-US" dirty="0" smtClean="0"/>
                  <a:t>存在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因此不能用洛必达法则</a:t>
                </a:r>
                <a:r>
                  <a:rPr lang="en-US" altLang="zh-CN" dirty="0"/>
                  <a:t>.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r="-2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2724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(B)1.(1) </a:t>
                </a:r>
                <a:r>
                  <a:rPr lang="zh-CN" altLang="en-US" dirty="0" smtClean="0"/>
                  <a:t>该极限为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zh-CN" altLang="en-US" dirty="0" smtClean="0"/>
                  <a:t> 型不定式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故</a:t>
                </a:r>
                <a:endParaRPr lang="en-US" altLang="zh-CN" dirty="0" smtClean="0"/>
              </a:p>
              <a:p>
                <a:pPr marL="0" indent="0" algn="ctr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>
                        <a:latin typeface="Cambria Math" panose="02040503050406030204" pitchFamily="18" charset="0"/>
                      </a:rPr>
                      <m:t>原极限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lim</m:t>
                                    </m:r>
                                  </m:e>
                                  <m:li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→0</m:t>
                                    </m:r>
                                  </m:lim>
                                </m:limLow>
                              </m:fName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e>
                    </m:func>
                    <m:f>
                      <m:fPr>
                        <m:type m:val="noBar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̳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洛必达法则</m:t>
                            </m:r>
                          </m:e>
                        </m:acc>
                      </m:num>
                      <m:den>
                        <m:r>
                          <m:rPr>
                            <m:nor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lim</m:t>
                                    </m:r>
                                  </m:e>
                                  <m:li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→0</m:t>
                                    </m:r>
                                  </m:lim>
                                </m:limLow>
                              </m:fName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func>
                                      <m:func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func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i="1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(2) </a:t>
                </a:r>
                <a:r>
                  <a:rPr lang="zh-CN" altLang="en-US" dirty="0"/>
                  <a:t>该极限为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zh-CN" altLang="en-US" dirty="0"/>
                  <a:t> 型不定式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故</a:t>
                </a:r>
                <a:endParaRPr lang="en-US" altLang="zh-CN" dirty="0"/>
              </a:p>
              <a:p>
                <a:pPr marL="72000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原极限</m:t>
                      </m:r>
                      <m:f>
                        <m:fPr>
                          <m:type m:val="noBar"/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200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2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200" i="1" dirty="0">
                  <a:latin typeface="Cambria Math" panose="02040503050406030204" pitchFamily="18" charset="0"/>
                </a:endParaRPr>
              </a:p>
              <a:p>
                <a:pPr marL="72000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phant>
                        <m:phantPr>
                          <m:show m:val="off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phant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原极限</m:t>
                          </m:r>
                        </m:e>
                      </m:phant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等价无穷小代换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52288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+mn-ea"/>
                        </a:rPr>
                        <m:t>• 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  <a:latin typeface="+mn-ea"/>
                        </a:rPr>
                        <m:t>2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+mn-ea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  <a:latin typeface="+mn-ea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+mn-ea"/>
                        </a:rPr>
                        <m:t>) </m:t>
                      </m:r>
                      <m:r>
                        <m:rPr>
                          <m:nor/>
                        </m:rPr>
                        <a:rPr lang="zh-CN" altLang="en-US" dirty="0">
                          <a:latin typeface="Cambria Math" panose="02040503050406030204" pitchFamily="18" charset="0"/>
                        </a:rPr>
                        <m:t>原极限</m:t>
                      </m:r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等价无穷小代换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FF0000"/>
                          </a:solidFill>
                        </a:rPr>
                        <m:t>型不定式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2160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den>
                              </m:f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2160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2160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等价无穷小代换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8284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• (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3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) </m:t>
                      </m:r>
                      <m:r>
                        <m:rPr>
                          <m:nor/>
                        </m:rPr>
                        <a:rPr lang="zh-CN" altLang="en-US" dirty="0" smtClean="0"/>
                        <m:t>原极限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720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等价无穷小代换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=1+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FF0000"/>
                          </a:solidFill>
                        </a:rPr>
                        <m:t>型不定式</m:t>
                      </m:r>
                    </m:oMath>
                  </m:oMathPara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720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1+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等价无穷小代换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1+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</m:t>
                      </m:r>
                    </m:oMath>
                  </m:oMathPara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1797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(6) </a:t>
                </a:r>
                <a:r>
                  <a:rPr lang="zh-CN" altLang="en-US" dirty="0"/>
                  <a:t>该极限为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zh-CN" altLang="en-US" dirty="0"/>
                  <a:t> 型不定式</a:t>
                </a:r>
                <a:r>
                  <a:rPr lang="en-US" altLang="zh-CN" dirty="0"/>
                  <a:t>, </a:t>
                </a:r>
                <a:r>
                  <a:rPr lang="zh-CN" altLang="en-US" dirty="0" smtClean="0"/>
                  <a:t>故</a:t>
                </a:r>
                <a:endParaRPr lang="en-US" altLang="zh-CN" dirty="0"/>
              </a:p>
              <a:p>
                <a:pPr marL="108000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 smtClean="0">
                          <a:latin typeface="Cambria Math" panose="02040503050406030204" pitchFamily="18" charset="0"/>
                        </a:rPr>
                        <m:t>原极限</m:t>
                      </m:r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等价无穷小代换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tan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108000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phant>
                        <m:phantPr>
                          <m:show m:val="off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phant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原极限</m:t>
                          </m:r>
                        </m:e>
                      </m:phant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108000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phant>
                        <m:phantPr>
                          <m:show m:val="off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phant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原极限</m:t>
                          </m:r>
                        </m:e>
                      </m:phant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den>
                              </m:f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108000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phant>
                        <m:phantPr>
                          <m:show m:val="off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phant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原极限</m:t>
                          </m:r>
                        </m:e>
                      </m:phant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e>
                              </m:d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08000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phant>
                        <m:phantPr>
                          <m:show m:val="off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phant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原极限</m:t>
                          </m:r>
                        </m:e>
                      </m:phant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等价无穷小代换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(1−0)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7688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>
                    <a:solidFill>
                      <a:srgbClr val="0000FF"/>
                    </a:solidFill>
                  </a:rPr>
                  <a:t>习题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4-1</a:t>
                </a:r>
                <a:endParaRPr lang="en-US" altLang="zh-CN" dirty="0">
                  <a:solidFill>
                    <a:srgbClr val="0000FF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0000FF"/>
                    </a:solidFill>
                  </a:rPr>
                  <a:t>(A)1.(1) </a:t>
                </a:r>
                <a:r>
                  <a:rPr lang="zh-CN" altLang="en-US" dirty="0" smtClean="0"/>
                  <a:t>错误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例如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≠0,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=0,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b="0" dirty="0" smtClean="0">
                    <a:latin typeface="Cambria Math" panose="02040503050406030204" pitchFamily="18" charset="0"/>
                  </a:rPr>
                  <a:t> </a:t>
                </a:r>
                <a:r>
                  <a:rPr lang="zh-CN" altLang="en-US" b="0" dirty="0" smtClean="0">
                    <a:latin typeface="Cambria Math" panose="02040503050406030204" pitchFamily="18" charset="0"/>
                  </a:rPr>
                  <a:t>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US" altLang="zh-CN" b="0" dirty="0" smtClean="0">
                    <a:latin typeface="Cambria Math" panose="02040503050406030204" pitchFamily="18" charset="0"/>
                  </a:rPr>
                  <a:t> </a:t>
                </a:r>
                <a:r>
                  <a:rPr lang="zh-CN" altLang="en-US" b="0" dirty="0" smtClean="0">
                    <a:latin typeface="Cambria Math" panose="02040503050406030204" pitchFamily="18" charset="0"/>
                  </a:rPr>
                  <a:t>上有间断点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b="0" dirty="0" smtClean="0">
                    <a:latin typeface="Cambria Math" panose="02040503050406030204" pitchFamily="18" charset="0"/>
                  </a:rPr>
                  <a:t>, </a:t>
                </a:r>
                <a:r>
                  <a:rPr lang="zh-CN" altLang="en-US" b="0" dirty="0" smtClean="0">
                    <a:latin typeface="Cambria Math" panose="02040503050406030204" pitchFamily="18" charset="0"/>
                  </a:rPr>
                  <a:t>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US" altLang="zh-CN" b="0" dirty="0" smtClean="0">
                    <a:latin typeface="Cambria Math" panose="02040503050406030204" pitchFamily="18" charset="0"/>
                  </a:rPr>
                  <a:t> </a:t>
                </a:r>
                <a:r>
                  <a:rPr lang="zh-CN" altLang="en-US" b="0" dirty="0" smtClean="0">
                    <a:latin typeface="Cambria Math" panose="02040503050406030204" pitchFamily="18" charset="0"/>
                  </a:rPr>
                  <a:t>内有不可导点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b="0" dirty="0" smtClean="0">
                    <a:latin typeface="Cambria Math" panose="02040503050406030204" pitchFamily="18" charset="0"/>
                  </a:rPr>
                  <a:t>, </a:t>
                </a:r>
                <a:r>
                  <a:rPr lang="zh-CN" altLang="en-US" b="0" dirty="0" smtClean="0">
                    <a:latin typeface="Cambria Math" panose="02040503050406030204" pitchFamily="18" charset="0"/>
                  </a:rPr>
                  <a:t>但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2200" b="0" dirty="0" smtClean="0"/>
                  <a:t>.</a:t>
                </a:r>
              </a:p>
              <a:p>
                <a:r>
                  <a:rPr lang="en-US" altLang="zh-CN" dirty="0" smtClean="0">
                    <a:solidFill>
                      <a:srgbClr val="0000FF"/>
                    </a:solidFill>
                  </a:rPr>
                  <a:t>(2) </a:t>
                </a:r>
                <a:r>
                  <a:rPr lang="zh-CN" altLang="en-US" dirty="0" smtClean="0"/>
                  <a:t>正确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dirty="0" smtClean="0"/>
                  <a:t> 上可导意味着在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dirty="0" smtClean="0"/>
                  <a:t> 上连续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由拉格朗日中值定理可得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>
                    <a:solidFill>
                      <a:srgbClr val="0000FF"/>
                    </a:solidFill>
                  </a:rPr>
                  <a:t>(3) </a:t>
                </a:r>
                <a:r>
                  <a:rPr lang="zh-CN" altLang="en-US" dirty="0"/>
                  <a:t>错误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例如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 smtClean="0">
                    <a:solidFill>
                      <a:srgbClr val="0000FF"/>
                    </a:solidFill>
                  </a:rPr>
                  <a:t>(4) </a:t>
                </a:r>
                <a:r>
                  <a:rPr lang="zh-CN" altLang="en-US" dirty="0" smtClean="0"/>
                  <a:t>正确</a:t>
                </a:r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r="-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2085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• 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3.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1+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sup>
                          </m:sSup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1440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1+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FF0000"/>
                          </a:solidFill>
                        </a:rPr>
                        <m:t>型不定式</m:t>
                      </m:r>
                    </m:oMath>
                  </m:oMathPara>
                </a14:m>
                <a:endParaRPr lang="en-US" altLang="zh-CN" dirty="0" smtClean="0">
                  <a:solidFill>
                    <a:srgbClr val="0000FF"/>
                  </a:solidFill>
                </a:endParaRPr>
              </a:p>
              <a:p>
                <a:pPr marL="1440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440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 smtClean="0"/>
              </a:p>
              <a:p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处连续</a:t>
                </a:r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b="-2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6343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4.(1) </a:t>
                </a:r>
                <a:r>
                  <a:rPr lang="zh-CN" altLang="en-US" dirty="0" smtClean="0"/>
                  <a:t>由于</a:t>
                </a:r>
                <a:endParaRPr lang="en-US" altLang="zh-CN" dirty="0" smtClean="0"/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0" dirty="0" smtClean="0"/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(2) </a:t>
                </a: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en-US" dirty="0" smtClean="0"/>
                  <a:t> 时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时</a:t>
                </a:r>
                <a:r>
                  <a:rPr lang="en-US" altLang="zh-CN" dirty="0" smtClean="0"/>
                  <a:t>,</a:t>
                </a:r>
              </a:p>
              <a:p>
                <a:pPr marL="108000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dirty="0" smtClean="0"/>
              </a:p>
              <a:p>
                <a:pPr marL="108000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phant>
                        <m:phantPr>
                          <m:show m:val="off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phant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phant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b="0" dirty="0" smtClean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7582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≠0,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(3) </a:t>
                </a:r>
                <a:r>
                  <a:rPr lang="zh-CN" altLang="en-US" dirty="0" smtClean="0"/>
                  <a:t>由于</a:t>
                </a:r>
                <a:endParaRPr lang="en-US" altLang="zh-CN" dirty="0" smtClean="0"/>
              </a:p>
              <a:p>
                <a:pPr marL="36000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36000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phant>
                        <m:phantPr>
                          <m:show m:val="off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phant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phant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0" dirty="0" smtClean="0"/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Cambria Math" panose="02040503050406030204" pitchFamily="18" charset="0"/>
                  </a:rPr>
                  <a:t>因此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Cambria Math" panose="02040503050406030204" pitchFamily="18" charset="0"/>
                  </a:rPr>
                  <a:t> </a:t>
                </a:r>
                <a:r>
                  <a:rPr lang="zh-CN" altLang="en-US" dirty="0" smtClean="0">
                    <a:latin typeface="Cambria Math" panose="02040503050406030204" pitchFamily="18" charset="0"/>
                  </a:rPr>
                  <a:t>处处连续</a:t>
                </a:r>
                <a:r>
                  <a:rPr lang="en-US" altLang="zh-CN" dirty="0" smtClean="0">
                    <a:latin typeface="Cambria Math" panose="02040503050406030204" pitchFamily="18" charset="0"/>
                  </a:rPr>
                  <a:t>.</a:t>
                </a:r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40412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 smtClean="0">
                    <a:solidFill>
                      <a:srgbClr val="0000FF"/>
                    </a:solidFill>
                  </a:rPr>
                  <a:t>习题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4-3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(A)1.(1) </a:t>
                </a:r>
                <a:r>
                  <a:rPr lang="zh-CN" altLang="en-US" dirty="0" smtClean="0"/>
                  <a:t>正确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dirty="0" smtClean="0"/>
                  <a:t> 的系数必定是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(2) </a:t>
                </a:r>
                <a:r>
                  <a:rPr lang="zh-CN" altLang="en-US" dirty="0" smtClean="0"/>
                  <a:t>错误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尽管余项是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但却不一定能随着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dirty="0" smtClean="0"/>
                  <a:t> 而趋于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例如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=0,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≠0,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从而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处的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 阶泰勒多项式总是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无论如何提高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 也不能缩小误差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(3) </a:t>
                </a:r>
                <a:r>
                  <a:rPr lang="zh-CN" altLang="en-US" dirty="0" smtClean="0"/>
                  <a:t>正确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因为</a:t>
                </a:r>
                <a:r>
                  <a:rPr lang="zh-CN" altLang="en-US" dirty="0"/>
                  <a:t>若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Cambria Math" panose="02040503050406030204" pitchFamily="18" charset="0"/>
                  </a:rPr>
                  <a:t> </a:t>
                </a:r>
                <a:r>
                  <a:rPr lang="zh-CN" altLang="en-US" dirty="0" smtClean="0">
                    <a:latin typeface="Cambria Math" panose="02040503050406030204" pitchFamily="18" charset="0"/>
                  </a:rPr>
                  <a:t>是奇函数</a:t>
                </a:r>
                <a:r>
                  <a:rPr lang="en-US" altLang="zh-CN" dirty="0" smtClean="0">
                    <a:latin typeface="Cambria Math" panose="02040503050406030204" pitchFamily="18" charset="0"/>
                  </a:rPr>
                  <a:t>, </a:t>
                </a:r>
                <a:r>
                  <a:rPr lang="zh-CN" altLang="en-US" dirty="0" smtClean="0">
                    <a:latin typeface="Cambria Math" panose="02040503050406030204" pitchFamily="18" charset="0"/>
                  </a:rPr>
                  <a:t>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Cambria Math" panose="02040503050406030204" pitchFamily="18" charset="0"/>
                  </a:rPr>
                  <a:t> </a:t>
                </a:r>
                <a:r>
                  <a:rPr lang="zh-CN" altLang="en-US" dirty="0" smtClean="0">
                    <a:latin typeface="Cambria Math" panose="02040503050406030204" pitchFamily="18" charset="0"/>
                  </a:rPr>
                  <a:t>也是奇函数</a:t>
                </a:r>
                <a:r>
                  <a:rPr lang="en-US" altLang="zh-CN" dirty="0" smtClean="0">
                    <a:latin typeface="Cambria Math" panose="02040503050406030204" pitchFamily="18" charset="0"/>
                  </a:rPr>
                  <a:t>, </a:t>
                </a:r>
                <a:r>
                  <a:rPr lang="zh-CN" altLang="en-US" dirty="0" smtClean="0">
                    <a:latin typeface="Cambria Math" panose="02040503050406030204" pitchFamily="18" charset="0"/>
                  </a:rPr>
                  <a:t>从而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Cambria Math" panose="02040503050406030204" pitchFamily="18" charset="0"/>
                  </a:rPr>
                  <a:t>. </a:t>
                </a:r>
                <a:r>
                  <a:rPr lang="zh-CN" altLang="en-US" dirty="0" smtClean="0">
                    <a:latin typeface="Cambria Math" panose="02040503050406030204" pitchFamily="18" charset="0"/>
                  </a:rPr>
                  <a:t>偶函数同理</a:t>
                </a:r>
                <a:r>
                  <a:rPr lang="en-US" altLang="zh-CN" dirty="0" smtClean="0">
                    <a:latin typeface="Cambria Math" panose="02040503050406030204" pitchFamily="18" charset="0"/>
                  </a:rPr>
                  <a:t>.</a:t>
                </a:r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b="-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226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2. </a:t>
                </a: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=4,</m:t>
                    </m:r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/>
                </a:r>
                <a:br>
                  <a:rPr lang="en-US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eqArr>
                      <m:eqArr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&amp;=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−4+10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+6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,&amp;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&amp;=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</m:e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&amp;=10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,&amp;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&amp;=22,</m:t>
                        </m:r>
                      </m:e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&amp;=12,&amp;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&amp;=12,</m:t>
                        </m:r>
                      </m:e>
                    </m:eqArr>
                  </m:oMath>
                </a14:m>
                <a:endParaRPr lang="en-US" altLang="zh-CN" dirty="0"/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dirty="0"/>
                      <m:t>因此</m:t>
                    </m:r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/>
                </a:r>
                <a:br>
                  <a:rPr lang="en-US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aln/>
                      </m:rP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4+12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22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/>
                </a:r>
                <a:br>
                  <a:rPr lang="en-US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4+12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+11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5024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3. </a:t>
                </a:r>
                <a:r>
                  <a:rPr lang="zh-CN" altLang="en-US" dirty="0" smtClean="0"/>
                  <a:t>因为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,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+1,  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</m:t>
                      </m:r>
                    </m:oMath>
                  </m:oMathPara>
                </a14:m>
                <a:endParaRPr lang="en-US" altLang="zh-CN" b="0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</m:t>
                      </m:r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=−1, 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/>
                  <a:t>所以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b="0" dirty="0" smtClean="0">
                    <a:latin typeface="Cambria Math" panose="02040503050406030204" pitchFamily="18" charset="0"/>
                  </a:rPr>
                  <a:t> </a:t>
                </a:r>
                <a:r>
                  <a:rPr lang="zh-CN" altLang="en-US" b="0" dirty="0" smtClean="0">
                    <a:latin typeface="Cambria Math" panose="02040503050406030204" pitchFamily="18" charset="0"/>
                  </a:rPr>
                  <a:t>的带拉格朗日余项的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b="0" dirty="0" smtClean="0">
                    <a:latin typeface="Cambria Math" panose="02040503050406030204" pitchFamily="18" charset="0"/>
                  </a:rPr>
                  <a:t> </a:t>
                </a:r>
                <a:r>
                  <a:rPr lang="zh-CN" altLang="en-US" b="0" dirty="0" smtClean="0">
                    <a:latin typeface="Cambria Math" panose="02040503050406030204" pitchFamily="18" charset="0"/>
                  </a:rPr>
                  <a:t>阶麦克劳林公式为</a:t>
                </a:r>
                <a:endParaRPr lang="en-US" altLang="zh-CN" b="0" dirty="0" smtClean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−1,+∞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0" dirty="0" smtClean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altLang="zh-CN" b="0" dirty="0" smtClean="0">
                    <a:latin typeface="Cambria Math" panose="02040503050406030204" pitchFamily="18" charset="0"/>
                  </a:rPr>
                  <a:t> </a:t>
                </a:r>
                <a:r>
                  <a:rPr lang="zh-CN" altLang="en-US" b="0" dirty="0" smtClean="0">
                    <a:latin typeface="Cambria Math" panose="02040503050406030204" pitchFamily="18" charset="0"/>
                  </a:rPr>
                  <a:t>位于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b="0" dirty="0" smtClean="0">
                    <a:latin typeface="Cambria Math" panose="02040503050406030204" pitchFamily="18" charset="0"/>
                  </a:rPr>
                  <a:t> </a:t>
                </a:r>
                <a:r>
                  <a:rPr lang="zh-CN" altLang="en-US" b="0" dirty="0" smtClean="0">
                    <a:latin typeface="Cambria Math" panose="02040503050406030204" pitchFamily="18" charset="0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b="0" dirty="0" smtClean="0">
                    <a:latin typeface="Cambria Math" panose="02040503050406030204" pitchFamily="18" charset="0"/>
                  </a:rPr>
                  <a:t> </a:t>
                </a:r>
                <a:r>
                  <a:rPr lang="zh-CN" altLang="en-US" dirty="0" smtClean="0">
                    <a:latin typeface="Cambria Math" panose="02040503050406030204" pitchFamily="18" charset="0"/>
                  </a:rPr>
                  <a:t>之间</a:t>
                </a:r>
                <a:r>
                  <a:rPr lang="en-US" altLang="zh-CN" dirty="0" smtClean="0">
                    <a:latin typeface="Cambria Math" panose="02040503050406030204" pitchFamily="18" charset="0"/>
                  </a:rPr>
                  <a:t>.</a:t>
                </a:r>
                <a:endParaRPr lang="en-US" altLang="zh-CN" b="0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97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4. </a:t>
                </a:r>
                <a:r>
                  <a:rPr lang="zh-CN" altLang="en-US" dirty="0" smtClean="0"/>
                  <a:t>因为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,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</m:t>
                      </m:r>
                    </m:oMath>
                  </m:oMathPara>
                </a14:m>
                <a:endParaRPr lang="en-US" altLang="zh-CN" b="0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=2,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/>
                  <a:t>所以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b="0" dirty="0" smtClean="0">
                    <a:latin typeface="Cambria Math" panose="02040503050406030204" pitchFamily="18" charset="0"/>
                  </a:rPr>
                  <a:t> </a:t>
                </a:r>
                <a:r>
                  <a:rPr lang="zh-CN" altLang="en-US" b="0" dirty="0" smtClean="0">
                    <a:latin typeface="Cambria Math" panose="02040503050406030204" pitchFamily="18" charset="0"/>
                  </a:rPr>
                  <a:t>的带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皮亚诺</a:t>
                </a:r>
                <a:r>
                  <a:rPr lang="zh-CN" altLang="en-US" b="0" dirty="0" smtClean="0">
                    <a:latin typeface="Cambria Math" panose="02040503050406030204" pitchFamily="18" charset="0"/>
                  </a:rPr>
                  <a:t>余项的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b="0" dirty="0" smtClean="0">
                    <a:latin typeface="Cambria Math" panose="02040503050406030204" pitchFamily="18" charset="0"/>
                  </a:rPr>
                  <a:t> </a:t>
                </a:r>
                <a:r>
                  <a:rPr lang="zh-CN" altLang="en-US" b="0" dirty="0" smtClean="0">
                    <a:latin typeface="Cambria Math" panose="02040503050406030204" pitchFamily="18" charset="0"/>
                  </a:rPr>
                  <a:t>阶麦克劳林公式为</a:t>
                </a:r>
                <a:endParaRPr lang="en-US" altLang="zh-CN" b="0" dirty="0" smtClean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b="0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8371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5. </a:t>
                </a:r>
                <a:r>
                  <a:rPr lang="zh-CN" altLang="en-US" dirty="0" smtClean="0"/>
                  <a:t>因为</a:t>
                </a:r>
                <a:endParaRPr lang="en-US" altLang="zh-CN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0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/>
                  <a:t>所以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b="0" dirty="0" smtClean="0">
                    <a:latin typeface="Cambria Math" panose="02040503050406030204" pitchFamily="18" charset="0"/>
                  </a:rPr>
                  <a:t> </a:t>
                </a:r>
                <a:r>
                  <a:rPr lang="zh-CN" altLang="en-US" dirty="0" smtClean="0">
                    <a:latin typeface="Cambria Math" panose="02040503050406030204" pitchFamily="18" charset="0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CN" altLang="en-US" b="0" dirty="0" smtClean="0">
                    <a:latin typeface="Cambria Math" panose="02040503050406030204" pitchFamily="18" charset="0"/>
                  </a:rPr>
                  <a:t> 处带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皮亚诺</a:t>
                </a:r>
                <a:r>
                  <a:rPr lang="zh-CN" altLang="en-US" b="0" dirty="0" smtClean="0">
                    <a:latin typeface="Cambria Math" panose="02040503050406030204" pitchFamily="18" charset="0"/>
                  </a:rPr>
                  <a:t>余项的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b="0" dirty="0" smtClean="0">
                    <a:latin typeface="Cambria Math" panose="02040503050406030204" pitchFamily="18" charset="0"/>
                  </a:rPr>
                  <a:t> </a:t>
                </a:r>
                <a:r>
                  <a:rPr lang="zh-CN" altLang="en-US" b="0" dirty="0" smtClean="0">
                    <a:latin typeface="Cambria Math" panose="02040503050406030204" pitchFamily="18" charset="0"/>
                  </a:rPr>
                  <a:t>阶泰勒公式为</a:t>
                </a:r>
                <a:endParaRPr lang="en-US" altLang="zh-CN" b="0" dirty="0" smtClean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b="0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392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5. </a:t>
                </a:r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时</a:t>
                </a:r>
                <a:r>
                  <a:rPr lang="en-US" altLang="zh-CN" dirty="0" smtClean="0"/>
                  <a:t>,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0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0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/>
                  <a:t>因此</a:t>
                </a:r>
                <a:endParaRPr lang="en-US" altLang="zh-CN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原极限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=∞.</m:t>
                      </m:r>
                    </m:oMath>
                  </m:oMathPara>
                </a14:m>
                <a:endParaRPr lang="en-US" altLang="zh-CN" b="0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484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(B)1. </a:t>
                </a:r>
                <a:r>
                  <a:rPr lang="zh-CN" altLang="en-US" dirty="0" smtClean="0"/>
                  <a:t>该</a:t>
                </a:r>
                <a:r>
                  <a:rPr lang="zh-CN" altLang="en-US" dirty="0"/>
                  <a:t>极限为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den>
                    </m:f>
                  </m:oMath>
                </a14:m>
                <a:r>
                  <a:rPr lang="zh-CN" altLang="en-US" dirty="0"/>
                  <a:t> 型不定式</a:t>
                </a:r>
                <a:r>
                  <a:rPr lang="en-US" altLang="zh-CN" dirty="0"/>
                  <a:t>, </a:t>
                </a:r>
                <a:r>
                  <a:rPr lang="zh-CN" altLang="en-US" dirty="0" smtClean="0"/>
                  <a:t>故</a:t>
                </a:r>
                <a:endParaRPr lang="en-US" altLang="zh-CN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dirty="0"/>
                        <m:t>原极限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=−1+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2. </a:t>
                </a:r>
                <a:r>
                  <a:rPr lang="zh-CN" altLang="en-US" dirty="0" smtClean="0"/>
                  <a:t>由</a:t>
                </a:r>
                <a:endParaRPr lang="en-US" altLang="zh-CN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i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Cambria Math" panose="02040503050406030204" pitchFamily="18" charset="0"/>
                  </a:rPr>
                  <a:t>得</a:t>
                </a:r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6+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=216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216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=36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3308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>
                    <a:solidFill>
                      <a:srgbClr val="0000FF"/>
                    </a:solidFill>
                  </a:rPr>
                  <a:t>2. </a:t>
                </a: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 smtClean="0"/>
                  <a:t> 时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有定义</a:t>
                </a:r>
                <a:r>
                  <a:rPr lang="en-US" altLang="zh-CN" dirty="0" smtClean="0"/>
                  <a:t>.</a:t>
                </a:r>
              </a:p>
              <a:p>
                <a:r>
                  <a:rPr lang="zh-CN" altLang="en-US" dirty="0" smtClean="0"/>
                  <a:t>由于它是初等函数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因此它在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 smtClean="0"/>
                  <a:t> 上连续</a:t>
                </a:r>
                <a:r>
                  <a:rPr lang="en-US" altLang="zh-CN" dirty="0" smtClean="0"/>
                  <a:t>.</a:t>
                </a:r>
              </a:p>
              <a:p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所以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内可导</a:t>
                </a:r>
                <a:r>
                  <a:rPr lang="en-US" altLang="zh-CN" dirty="0" smtClean="0"/>
                  <a:t>.</a:t>
                </a:r>
              </a:p>
              <a:p>
                <a:r>
                  <a:rPr lang="zh-CN" altLang="en-US" dirty="0" smtClean="0"/>
                  <a:t>因为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在区间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上满足罗尔中值定理的条件</a:t>
                </a:r>
                <a:r>
                  <a:rPr lang="en-US" altLang="zh-CN" dirty="0" smtClean="0"/>
                  <a:t>.</a:t>
                </a:r>
              </a:p>
              <a:p>
                <a:r>
                  <a:rPr lang="zh-CN" altLang="en-US" b="0" dirty="0" smtClean="0"/>
                  <a:t>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6376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3.(1) </a:t>
                </a:r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时</a:t>
                </a:r>
                <a:r>
                  <a:rPr lang="en-US" altLang="zh-CN" dirty="0" smtClean="0"/>
                  <a:t>,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0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0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/>
                  <a:t>因此</a:t>
                </a:r>
                <a:endParaRPr lang="en-US" altLang="zh-CN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原极限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b="0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3746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(2) </a:t>
                </a:r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时</a:t>
                </a:r>
                <a:r>
                  <a:rPr lang="en-US" altLang="zh-CN" dirty="0" smtClean="0"/>
                  <a:t>,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/>
                  <a:t>因此</a:t>
                </a:r>
                <a:endParaRPr lang="en-US" altLang="zh-CN" dirty="0" smtClean="0"/>
              </a:p>
              <a:p>
                <a:pPr marL="72000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原极限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func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fun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72000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phant>
                        <m:phantPr>
                          <m:show m:val="off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phant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原极限</m:t>
                          </m:r>
                        </m:e>
                      </m:phant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b="0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95468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5.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/>
                  <a:t>使得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/>
                </a:r>
                <a:br>
                  <a:rPr lang="en-US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/>
                  <a:t>两式相减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得到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altLang="zh-CN" i="1" dirty="0" smtClean="0">
                    <a:latin typeface="Cambria Math" panose="02040503050406030204" pitchFamily="18" charset="0"/>
                  </a:rPr>
                  <a:t>.</a:t>
                </a:r>
                <a:endParaRPr lang="en-US" altLang="zh-CN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⩾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时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令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; </a:t>
                </a:r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时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令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则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/>
                </a:r>
                <a:br>
                  <a:rPr lang="en-US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8=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⩽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/>
                  <a:t>即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b="-2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0643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 smtClean="0">
                    <a:solidFill>
                      <a:srgbClr val="0000FF"/>
                    </a:solidFill>
                  </a:rPr>
                  <a:t>习题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4-4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(A)1.(1)</a:t>
                </a: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错误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可以为零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例如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solidFill>
                      <a:srgbClr val="0000FF"/>
                    </a:solidFill>
                  </a:rPr>
                  <a:t>(2)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错误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可以小于零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例如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(3)</a:t>
                </a:r>
                <a:r>
                  <a:rPr lang="en-US" altLang="zh-CN" dirty="0" smtClean="0"/>
                  <a:t> </a:t>
                </a:r>
                <a:r>
                  <a:rPr lang="zh-CN" altLang="en-US" dirty="0"/>
                  <a:t>错误</a:t>
                </a:r>
                <a:r>
                  <a:rPr lang="en-US" altLang="zh-CN" dirty="0"/>
                  <a:t>, </a:t>
                </a:r>
                <a:r>
                  <a:rPr lang="zh-CN" altLang="en-US" dirty="0" smtClean="0"/>
                  <a:t>可以为不可导点</a:t>
                </a:r>
                <a:r>
                  <a:rPr lang="en-US" altLang="zh-CN" dirty="0" smtClean="0"/>
                  <a:t>, </a:t>
                </a:r>
                <a:r>
                  <a:rPr lang="zh-CN" altLang="en-US" dirty="0"/>
                  <a:t>例如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(4)</a:t>
                </a:r>
                <a:r>
                  <a:rPr lang="en-US" altLang="zh-CN" dirty="0" smtClean="0"/>
                  <a:t> </a:t>
                </a:r>
                <a:r>
                  <a:rPr lang="zh-CN" altLang="en-US" dirty="0"/>
                  <a:t>错误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同上</a:t>
                </a:r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(5)</a:t>
                </a:r>
                <a:r>
                  <a:rPr lang="en-US" altLang="zh-CN" dirty="0" smtClean="0"/>
                  <a:t> </a:t>
                </a:r>
                <a:r>
                  <a:rPr lang="zh-CN" altLang="en-US" dirty="0"/>
                  <a:t>错误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极值只是局部性质</a:t>
                </a:r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(6)</a:t>
                </a:r>
                <a:r>
                  <a:rPr lang="en-US" altLang="zh-CN" dirty="0" smtClean="0"/>
                  <a:t> </a:t>
                </a:r>
                <a:r>
                  <a:rPr lang="zh-CN" altLang="en-US" dirty="0"/>
                  <a:t>错误</a:t>
                </a:r>
                <a:r>
                  <a:rPr lang="en-US" altLang="zh-CN" dirty="0"/>
                  <a:t>, </a:t>
                </a:r>
                <a:r>
                  <a:rPr lang="zh-CN" altLang="en-US" dirty="0" smtClean="0"/>
                  <a:t>例如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7598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2.(1)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−3=0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得驻点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1,+∞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或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−∞,−1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/>
                  <a:t>; </a:t>
                </a: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因此单增区间为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−∞,−1</m:t>
                        </m:r>
                      </m:e>
                    </m:d>
                  </m:oMath>
                </a14:m>
                <a:r>
                  <a:rPr lang="zh-CN" altLang="en-US" dirty="0" smtClean="0"/>
                  <a:t> 和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1,+∞</m:t>
                        </m:r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solidFill>
                      <a:srgbClr val="0000FF"/>
                    </a:solidFill>
                  </a:rPr>
                  <a:t>(2)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得驻点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/>
                  <a:t>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; </a:t>
                </a:r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 smtClean="0"/>
                  <a:t> 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/>
                  <a:t>因此</a:t>
                </a:r>
                <a:r>
                  <a:rPr lang="zh-CN" altLang="en-US" dirty="0" smtClean="0"/>
                  <a:t>单减区间为 </a:t>
                </a: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5333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(3)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得驻点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可知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上最大值为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最小值为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3.(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1)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得驻点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或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; </a:t>
                </a:r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/>
                  <a:t>因此单增区间为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 smtClean="0"/>
                  <a:t> 和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单减区间为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r="-2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791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(2)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=−4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得驻点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=0,±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func>
                      </m:e>
                    </m:rad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−∞,−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或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; </a:t>
                </a:r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func>
                          </m:e>
                        </m:ra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 smtClean="0"/>
                  <a:t>或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func>
                          </m:e>
                        </m:ra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/>
                  <a:t>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/>
                  <a:t>因此单增区间</a:t>
                </a:r>
                <a:r>
                  <a:rPr lang="zh-CN" altLang="en-US" dirty="0" smtClean="0"/>
                  <a:t>为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func>
                          </m:e>
                        </m:ra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和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func>
                          </m:e>
                        </m:rad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单减区间为 </a:t>
                </a: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−∞,−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5705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4.</a:t>
                </a: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−6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+9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则由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+9=3(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−1)(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得</a:t>
                </a:r>
                <a:r>
                  <a:rPr lang="zh-CN" altLang="en-US" dirty="0"/>
                  <a:t>驻点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=1,3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−∞,1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或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; </a:t>
                </a:r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/>
                  <a:t>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的</a:t>
                </a:r>
                <a:r>
                  <a:rPr lang="zh-CN" altLang="en-US" dirty="0" smtClean="0"/>
                  <a:t>单增</a:t>
                </a:r>
                <a:r>
                  <a:rPr lang="zh-CN" altLang="en-US" dirty="0"/>
                  <a:t>区间</a:t>
                </a:r>
                <a:r>
                  <a:rPr lang="zh-CN" altLang="en-US" dirty="0" smtClean="0"/>
                  <a:t>为 </a:t>
                </a: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−∞,1</m:t>
                        </m:r>
                      </m:e>
                    </m:d>
                  </m:oMath>
                </a14:m>
                <a:r>
                  <a:rPr lang="zh-CN" altLang="en-US" dirty="0" smtClean="0"/>
                  <a:t> 和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单减区间为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=−6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=−10&lt;0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所以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⩽3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且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3,+∞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上最多由一个根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因为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→+∞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=+∞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所以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3,+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上有根</a:t>
                </a:r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故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只有一个实根</a:t>
                </a:r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1636" b="-3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057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5.</a:t>
                </a: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由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得</a:t>
                </a:r>
                <a:r>
                  <a:rPr lang="zh-CN" altLang="en-US" dirty="0"/>
                  <a:t>驻点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=0,±1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由于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=12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−4,  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=−4&lt;0, 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±1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=8&gt;0,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是极大值点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极大值为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是极小值点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极小值为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±1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755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6(1).</a:t>
                </a: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1+2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得</a:t>
                </a:r>
                <a:r>
                  <a:rPr lang="zh-CN" altLang="en-US" dirty="0"/>
                  <a:t>驻点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/>
                  <a:t>由于</a:t>
                </a:r>
                <a:endParaRPr lang="en-US" altLang="zh-CN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−2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=−1&lt;0,</m:t>
                      </m:r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&gt;0,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 smtClean="0"/>
                  <a:t> 是极大值点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极大值为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是极小值点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极小值为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5728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>
                    <a:solidFill>
                      <a:srgbClr val="0000FF"/>
                    </a:solidFill>
                  </a:rPr>
                  <a:t>3. </a:t>
                </a:r>
                <a:r>
                  <a:rPr lang="zh-CN" altLang="en-US" b="0" dirty="0" smtClean="0"/>
                  <a:t>因为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b="0" dirty="0" smtClean="0"/>
                  <a:t>, </a:t>
                </a:r>
                <a:r>
                  <a:rPr lang="zh-CN" altLang="en-US" b="0" dirty="0" smtClean="0"/>
                  <a:t>所以由</a:t>
                </a:r>
                <a:endParaRPr lang="en-US" altLang="zh-CN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altLang="zh-CN" dirty="0" smtClean="0"/>
              </a:p>
              <a:p>
                <a:r>
                  <a:rPr lang="zh-CN" altLang="en-US" dirty="0" smtClean="0"/>
                  <a:t>可得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r>
                  <a:rPr lang="en-US" altLang="zh-CN" dirty="0" smtClean="0">
                    <a:solidFill>
                      <a:srgbClr val="0000FF"/>
                    </a:solidFill>
                  </a:rPr>
                  <a:t>4. </a:t>
                </a:r>
                <a:r>
                  <a:rPr lang="zh-CN" altLang="en-US" dirty="0" smtClean="0"/>
                  <a:t>显然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−∞,+∞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上连续且可导</a:t>
                </a:r>
                <a:r>
                  <a:rPr lang="en-US" altLang="zh-CN" dirty="0" smtClean="0"/>
                  <a:t>.</a:t>
                </a:r>
              </a:p>
              <a:p>
                <a:r>
                  <a:rPr lang="zh-CN" altLang="en-US" dirty="0" smtClean="0"/>
                  <a:t>因为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所以由罗尔中值定理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2,3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使得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r>
                  <a:rPr lang="zh-CN" altLang="en-US" dirty="0" smtClean="0"/>
                  <a:t>因为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是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次多项式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所以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次多项式</a:t>
                </a:r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最多有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个根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这三个根</a:t>
                </a:r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7257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(2).</a:t>
                </a: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由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arctan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arctan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arctan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b="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得</a:t>
                </a:r>
                <a:r>
                  <a:rPr lang="zh-CN" altLang="en-US" dirty="0"/>
                  <a:t>驻点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=0,−1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−∞,−1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或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0,+∞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时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/>
                  <a:t>; </a:t>
                </a: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−1,0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zh-CN" altLang="en-US" dirty="0" smtClean="0"/>
                  <a:t> 是极大值点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极大值为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是极小值点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极小值为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262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7.</a:t>
                </a: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我们有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于是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=−2,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=3+2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b="0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解得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=−3</m:t>
                    </m:r>
                  </m:oMath>
                </a14:m>
                <a:r>
                  <a:rPr lang="en-US" altLang="zh-CN" b="0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−3=0</m:t>
                    </m:r>
                  </m:oMath>
                </a14:m>
                <a:r>
                  <a:rPr lang="zh-CN" altLang="en-US" dirty="0" smtClean="0"/>
                  <a:t> 得</a:t>
                </a:r>
                <a:r>
                  <a:rPr lang="zh-CN" altLang="en-US" dirty="0"/>
                  <a:t>驻点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=−6&lt;0,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=6&gt;0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可知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zh-CN" altLang="en-US" dirty="0" smtClean="0"/>
                  <a:t> 是极大值点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极大值为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dirty="0" smtClean="0"/>
                  <a:t>;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是极小值点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极小值为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941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8.</a:t>
                </a: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设该直线的斜率为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则直线方程为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3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得到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得到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于是三角形面积为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3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由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得驻点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此时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取得最小值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直线方程为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即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=2.</m:t>
                    </m:r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b="-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1294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(B)1.(1)</a:t>
                </a: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错误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例如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−1,0</m:t>
                        </m:r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solidFill>
                      <a:srgbClr val="0000FF"/>
                    </a:solidFill>
                  </a:rPr>
                  <a:t>(2)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错误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可以不连续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例如狄利克雷函数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如果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连续且不单调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则它一定有极值点</a:t>
                </a:r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(3)</a:t>
                </a:r>
                <a:r>
                  <a:rPr lang="en-US" altLang="zh-CN" dirty="0" smtClean="0"/>
                  <a:t> </a:t>
                </a:r>
                <a:r>
                  <a:rPr lang="zh-CN" altLang="en-US" dirty="0"/>
                  <a:t>错误</a:t>
                </a:r>
                <a:r>
                  <a:rPr lang="en-US" altLang="zh-CN" dirty="0"/>
                  <a:t>, </a:t>
                </a:r>
                <a:r>
                  <a:rPr lang="zh-CN" altLang="en-US" dirty="0" smtClean="0"/>
                  <a:t>例如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⩽0,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&gt;0.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(4)</a:t>
                </a:r>
                <a:r>
                  <a:rPr lang="en-US" altLang="zh-CN" dirty="0" smtClean="0"/>
                  <a:t> </a:t>
                </a:r>
                <a:r>
                  <a:rPr lang="zh-CN" altLang="en-US" dirty="0"/>
                  <a:t>错误</a:t>
                </a:r>
                <a:r>
                  <a:rPr lang="en-US" altLang="zh-CN" dirty="0" smtClean="0"/>
                  <a:t>, </a:t>
                </a:r>
                <a:r>
                  <a:rPr lang="zh-CN" altLang="en-US" dirty="0"/>
                  <a:t>也</a:t>
                </a:r>
                <a:r>
                  <a:rPr lang="zh-CN" altLang="en-US" dirty="0" smtClean="0"/>
                  <a:t>可能在区间端点取得</a:t>
                </a:r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(5)</a:t>
                </a: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正确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由定义可得</a:t>
                </a:r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9208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2.(1)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 smtClean="0"/>
                  <a:t> 个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由端点和这些驻点划分得到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solidFill>
                      <a:srgbClr val="0000FF"/>
                    </a:solidFill>
                  </a:rPr>
                  <a:t>(2)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⩾0</m:t>
                    </m:r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(3)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得到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的驻点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 smtClean="0"/>
                  <a:t> 可知它是极小值点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极小值为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b="-1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4987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3.(1)</a:t>
                </a: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不妨设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&gt;0&gt;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于是在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 的一个邻域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zh-CN" altLang="en-US" dirty="0" smtClean="0"/>
                  <a:t> 内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&gt;0&gt;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单增而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单减</a:t>
                </a:r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时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&lt;0,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&gt;0,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𝑓𝑔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时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𝑓𝑔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显然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𝑓𝑔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𝑓𝑔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的驻点且是极大值点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选</a:t>
                </a:r>
                <a:r>
                  <a:rPr lang="en-US" altLang="zh-CN" dirty="0" smtClean="0"/>
                  <a:t>D.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2)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时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由极限的保号性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是极小值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选</a:t>
                </a:r>
                <a:r>
                  <a:rPr lang="en-US" altLang="zh-CN" dirty="0" smtClean="0"/>
                  <a:t>B.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2400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4.</a:t>
                </a: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我们有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+⋯+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+⋯+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得驻点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 为偶数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⩽0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此时无极值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/>
                  <a:t>若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zh-CN" altLang="en-US" dirty="0" smtClean="0"/>
                  <a:t>为</a:t>
                </a:r>
                <a:r>
                  <a:rPr lang="zh-CN" altLang="en-US" dirty="0"/>
                  <a:t>奇</a:t>
                </a:r>
                <a:r>
                  <a:rPr lang="zh-CN" altLang="en-US" dirty="0" smtClean="0"/>
                  <a:t>数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附近左正右负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此时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是极大值点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极值为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284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5.</a:t>
                </a: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我们有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是不可导点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或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时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−3=0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无解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时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−2,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+3=0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得到驻点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=132,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=72,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可知最大值为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132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最小值为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28545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7.</a:t>
                </a: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则过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 smtClean="0"/>
                  <a:t> 点的切线的斜率为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过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 smtClean="0"/>
                  <a:t> 点的切线与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 轴的夹角为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/>
                  <a:t>设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时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1−3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上单增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上单减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从而最小值点为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是偶函数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也是最小值点</a:t>
                </a:r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故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r="-16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1298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8. </a:t>
                </a: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则</a:t>
                </a:r>
                <a:r>
                  <a:rPr lang="zh-CN" altLang="en-US" dirty="0" smtClean="0"/>
                  <a:t>该漏斗的底面圆周长为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𝑅𝑥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半径为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𝑅𝑥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漏斗的高为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𝑅𝑥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因此漏斗的容积为</a:t>
                </a:r>
                <a:endParaRPr lang="en-US" altLang="zh-CN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𝑅𝑥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0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(4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−6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 =0</m:t>
                      </m:r>
                    </m:oMath>
                  </m:oMathPara>
                </a14:m>
                <a:endParaRPr lang="en-US" altLang="zh-CN" b="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得到驻点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dirty="0" smtClean="0"/>
                  <a:t>. 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由实际意义可知该点为最大值点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此时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4925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 smtClean="0">
                    <a:solidFill>
                      <a:srgbClr val="0000FF"/>
                    </a:solidFill>
                  </a:rPr>
                  <a:t>5. </a:t>
                </a:r>
                <a:r>
                  <a:rPr lang="zh-CN" altLang="en-US" b="0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+⋯+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altLang="zh-CN" b="0" dirty="0" smtClean="0"/>
                  <a:t>, </a:t>
                </a:r>
                <a:r>
                  <a:rPr lang="zh-CN" altLang="en-US" b="0" dirty="0" smtClean="0"/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b="0" dirty="0" smtClean="0"/>
                  <a:t> 连续且可导</a:t>
                </a:r>
                <a:r>
                  <a:rPr lang="en-US" altLang="zh-CN" b="0" dirty="0" smtClean="0"/>
                  <a:t>.</a:t>
                </a:r>
              </a:p>
              <a:p>
                <a:r>
                  <a:rPr lang="zh-CN" altLang="en-US" dirty="0" smtClean="0"/>
                  <a:t>因为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b="0" dirty="0" smtClean="0"/>
                  <a:t>, </a:t>
                </a:r>
                <a:r>
                  <a:rPr lang="zh-CN" altLang="en-US" b="0" dirty="0" smtClean="0"/>
                  <a:t>所以由</a:t>
                </a:r>
                <a:r>
                  <a:rPr lang="zh-CN" altLang="en-US" dirty="0" smtClean="0"/>
                  <a:t>罗尔中值定理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en-US" dirty="0" smtClean="0"/>
                  <a:t> 使得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即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  <a:p>
                <a:r>
                  <a:rPr lang="en-US" altLang="zh-CN" dirty="0" smtClean="0">
                    <a:solidFill>
                      <a:srgbClr val="0000FF"/>
                    </a:solidFill>
                  </a:rPr>
                  <a:t>6. </a:t>
                </a: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连续且可导</a:t>
                </a:r>
                <a:r>
                  <a:rPr lang="en-US" altLang="zh-CN" dirty="0" smtClean="0"/>
                  <a:t>.</a:t>
                </a:r>
              </a:p>
              <a:p>
                <a:r>
                  <a:rPr lang="zh-CN" altLang="en-US" dirty="0" smtClean="0"/>
                  <a:t>如果存在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使得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则由罗尔中值定理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使得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r>
                  <a:rPr lang="zh-CN" altLang="en-US" dirty="0" smtClean="0"/>
                  <a:t>但是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时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得出矛盾</a:t>
                </a:r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所以原命题成立</a:t>
                </a:r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6222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 smtClean="0">
                    <a:solidFill>
                      <a:srgbClr val="0000FF"/>
                    </a:solidFill>
                  </a:rPr>
                  <a:t>习题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4-5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(A)1.(1) </a:t>
                </a:r>
                <a:r>
                  <a:rPr lang="zh-CN" altLang="en-US" dirty="0" smtClean="0"/>
                  <a:t>错误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例如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zh-CN" altLang="en-US" dirty="0" smtClean="0"/>
                  <a:t> 是曲线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ra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⩾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拐点和最小值点</a:t>
                </a:r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(2) </a:t>
                </a:r>
                <a:r>
                  <a:rPr lang="zh-CN" altLang="en-US" dirty="0"/>
                  <a:t>错误</a:t>
                </a:r>
                <a:r>
                  <a:rPr lang="en-US" altLang="zh-CN" dirty="0"/>
                  <a:t>, </a:t>
                </a:r>
                <a:r>
                  <a:rPr lang="zh-CN" altLang="en-US" dirty="0" smtClean="0"/>
                  <a:t>同上</a:t>
                </a:r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r="-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3646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(2)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&lt;−2</m:t>
                    </m:r>
                  </m:oMath>
                </a14:m>
                <a:r>
                  <a:rPr lang="zh-CN" altLang="en-US" dirty="0" smtClean="0"/>
                  <a:t> 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因此在 </a:t>
                </a: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−∞,−2</m:t>
                        </m:r>
                      </m:e>
                    </m:d>
                  </m:oMath>
                </a14:m>
                <a:r>
                  <a:rPr lang="zh-CN" altLang="en-US" dirty="0" smtClean="0"/>
                  <a:t> 上是凸的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拐点为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−2,−2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(3)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2+4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−∞,+∞</m:t>
                        </m:r>
                      </m:e>
                    </m:d>
                  </m:oMath>
                </a14:m>
                <a:r>
                  <a:rPr lang="zh-CN" altLang="en-US" dirty="0" smtClean="0"/>
                  <a:t> 上是凹的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3.(1)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因此凹区间为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0,+∞</m:t>
                        </m:r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无凸区间和拐点</a:t>
                </a:r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7823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(2)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i="1" dirty="0" smtClean="0"/>
                  <a:t>.</a:t>
                </a:r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 smtClean="0"/>
                  <a:t>为整数</a:t>
                </a:r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 smtClean="0"/>
                  <a:t> 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 smtClean="0"/>
                  <a:t> 上是</a:t>
                </a:r>
                <a:r>
                  <a:rPr lang="zh-CN" altLang="en-US" dirty="0"/>
                  <a:t>凹</a:t>
                </a:r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 smtClean="0"/>
                  <a:t> 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因此在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 上</a:t>
                </a:r>
                <a:r>
                  <a:rPr lang="zh-CN" altLang="en-US" dirty="0" smtClean="0"/>
                  <a:t>是</a:t>
                </a:r>
                <a:r>
                  <a:rPr lang="zh-CN" altLang="en-US" dirty="0"/>
                  <a:t>凸</a:t>
                </a:r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拐点为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为整数</a:t>
                </a:r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8226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(3)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en-US" altLang="zh-CN" i="1" dirty="0" smtClean="0"/>
                  <a:t>.</a:t>
                </a:r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&gt;−1</m:t>
                    </m:r>
                  </m:oMath>
                </a14:m>
                <a:r>
                  <a:rPr lang="zh-CN" altLang="en-US" dirty="0" smtClean="0"/>
                  <a:t> 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−1,+∞</m:t>
                        </m:r>
                      </m:e>
                    </m:d>
                  </m:oMath>
                </a14:m>
                <a:r>
                  <a:rPr lang="zh-CN" altLang="en-US" dirty="0" smtClean="0"/>
                  <a:t> 上是</a:t>
                </a:r>
                <a:r>
                  <a:rPr lang="zh-CN" altLang="en-US" dirty="0"/>
                  <a:t>凹</a:t>
                </a:r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因此在 </a:t>
                </a: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−∞,−1</m:t>
                        </m:r>
                      </m:e>
                    </m:d>
                  </m:oMath>
                </a14:m>
                <a:r>
                  <a:rPr lang="zh-CN" altLang="en-US" dirty="0"/>
                  <a:t> 上</a:t>
                </a:r>
                <a:r>
                  <a:rPr lang="zh-CN" altLang="en-US" dirty="0" smtClean="0"/>
                  <a:t>是</a:t>
                </a:r>
                <a:r>
                  <a:rPr lang="zh-CN" altLang="en-US" dirty="0"/>
                  <a:t>凸</a:t>
                </a:r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拐点为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−1,7</m:t>
                        </m:r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22967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3.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′′=6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/>
                  <a:t>由题</a:t>
                </a:r>
                <a:r>
                  <a:rPr lang="zh-CN" altLang="en-US" dirty="0" smtClean="0"/>
                  <a:t>设可知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 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US" altLang="zh-CN" b="0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解得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=−3,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6141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(B)1.(1) </a:t>
                </a:r>
                <a:r>
                  <a:rPr lang="zh-CN" altLang="en-US" dirty="0" smtClean="0"/>
                  <a:t>错误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必须对任意不同的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dirty="0" smtClean="0"/>
                  <a:t> 均有相应的不等式成立方可</a:t>
                </a:r>
                <a:r>
                  <a:rPr lang="en-US" altLang="zh-CN" dirty="0" smtClean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(2) </a:t>
                </a:r>
                <a:r>
                  <a:rPr lang="zh-CN" altLang="en-US" dirty="0" smtClean="0"/>
                  <a:t>错误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只能对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en-US" dirty="0" smtClean="0"/>
                  <a:t> 满足</a:t>
                </a:r>
                <a:r>
                  <a:rPr lang="en-US" altLang="zh-CN" dirty="0" smtClean="0"/>
                  <a:t>.</a:t>
                </a:r>
                <a:endParaRPr lang="zh-CN" altLang="en-US" dirty="0"/>
              </a:p>
              <a:p>
                <a:pPr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2.(1) </a:t>
                </a:r>
                <a:r>
                  <a:rPr lang="zh-CN" altLang="en-US" dirty="0" smtClean="0"/>
                  <a:t>是凹的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所以是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/>
                  <a:t>.</a:t>
                </a:r>
                <a:endParaRPr lang="zh-CN" altLang="en-US" dirty="0"/>
              </a:p>
              <a:p>
                <a:pPr>
                  <a:spcAft>
                    <a:spcPts val="600"/>
                  </a:spcAft>
                </a:pPr>
                <a:r>
                  <a:rPr lang="en-US" altLang="zh-CN" dirty="0">
                    <a:solidFill>
                      <a:srgbClr val="0000FF"/>
                    </a:solidFill>
                  </a:rPr>
                  <a:t>(2)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𝐶𝑥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直线</a:t>
                </a:r>
                <a:r>
                  <a:rPr lang="en-US" altLang="zh-CN" dirty="0" smtClean="0"/>
                  <a:t>..</a:t>
                </a:r>
                <a:endParaRPr lang="zh-CN" altLang="en-US" dirty="0"/>
              </a:p>
              <a:p>
                <a:pPr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3. </a:t>
                </a:r>
                <a:r>
                  <a:rPr lang="zh-CN" altLang="en-US" dirty="0" smtClean="0"/>
                  <a:t>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由方程可知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存在且</a:t>
                </a:r>
                <a:endParaRPr lang="en-US" altLang="zh-CN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=1−2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/>
                  <a:t>于是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=1&gt;0</m:t>
                    </m:r>
                  </m:oMath>
                </a14:m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附近单增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从而在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附近两侧异号</a:t>
                </a:r>
                <a:r>
                  <a:rPr lang="en-US" altLang="zh-CN" dirty="0" smtClean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/>
                  <a:t>故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是拐点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选 </a:t>
                </a:r>
                <a:r>
                  <a:rPr lang="en-US" altLang="zh-CN" dirty="0" smtClean="0"/>
                  <a:t>C.</a:t>
                </a:r>
                <a:endParaRPr lang="zh-CN" altLang="en-US" dirty="0" smtClean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r="-16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6384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• 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4.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)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+12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0" i="1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72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+12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+36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36−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i="1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&gt;6</m:t>
                    </m:r>
                  </m:oMath>
                </a14:m>
                <a:r>
                  <a:rPr lang="zh-CN" altLang="en-US" dirty="0" smtClean="0"/>
                  <a:t> 或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−6&lt;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zh-CN" altLang="en-US" dirty="0" smtClean="0"/>
                  <a:t> 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dirty="0" smtClean="0"/>
                  <a:t>; </a:t>
                </a: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&lt;−6</m:t>
                    </m:r>
                  </m:oMath>
                </a14:m>
                <a:r>
                  <a:rPr lang="zh-CN" altLang="en-US" b="0" i="0" dirty="0" smtClean="0">
                    <a:latin typeface="Cambria Math" panose="02040503050406030204" pitchFamily="18" charset="0"/>
                  </a:rPr>
                  <a:t> 或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&lt;6</m:t>
                    </m:r>
                  </m:oMath>
                </a14:m>
                <a:r>
                  <a:rPr lang="zh-CN" altLang="en-US" dirty="0" smtClean="0"/>
                  <a:t> 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因此凸区间为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−6,0</m:t>
                        </m:r>
                      </m:e>
                    </m:d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6,+∞</m:t>
                        </m:r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凹区间为 </a:t>
                </a: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−∞,−6</m:t>
                        </m:r>
                      </m:e>
                    </m:d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0,6</m:t>
                        </m:r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拐点为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±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7192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• (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)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=2+2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+1=3+2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i="1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zh-CN" altLang="en-US" dirty="0" smtClean="0"/>
                  <a:t> 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/>
                  <a:t>; </a:t>
                </a: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zh-CN" altLang="en-US" dirty="0" smtClean="0"/>
                  <a:t> 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因此凹区间为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凸区间为 </a:t>
                </a: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−∞,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拐点为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1580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• 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3.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−12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i="1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zh-CN" altLang="en-US" dirty="0" smtClean="0"/>
                  <a:t> 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/>
                  <a:t>; </a:t>
                </a: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 smtClean="0"/>
                  <a:t> 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因此拐点为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±1,4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CN" b="0" i="1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若拐点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1,4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zh-CN" altLang="en-US" dirty="0" smtClean="0"/>
                  <a:t> 处的法线经过原点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则法线的斜率为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b="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拐点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−1,4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处情形类似</a:t>
                </a:r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248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• 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4.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,2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i="1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若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 smtClean="0"/>
                  <a:t> 是拐点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因此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0643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>
                    <a:solidFill>
                      <a:srgbClr val="0000FF"/>
                    </a:solidFill>
                  </a:rPr>
                  <a:t>(B)1.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(A)(C)(D)</a:t>
                </a:r>
                <a:r>
                  <a:rPr lang="zh-CN" altLang="en-US" dirty="0" smtClean="0"/>
                  <a:t>错误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未必在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上连续</a:t>
                </a:r>
                <a:r>
                  <a:rPr lang="en-US" altLang="zh-CN" b="0" dirty="0" smtClean="0"/>
                  <a:t>.</a:t>
                </a:r>
              </a:p>
              <a:p>
                <a:r>
                  <a:rPr lang="en-US" altLang="zh-CN" dirty="0" smtClean="0"/>
                  <a:t>(B) </a:t>
                </a:r>
                <a:r>
                  <a:rPr lang="zh-CN" altLang="en-US" dirty="0" smtClean="0"/>
                  <a:t>即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b="0" dirty="0" smtClean="0"/>
                  <a:t> </a:t>
                </a:r>
                <a:r>
                  <a:rPr lang="zh-CN" altLang="en-US" b="0" dirty="0" smtClean="0"/>
                  <a:t>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b="0" dirty="0" smtClean="0"/>
                  <a:t> </a:t>
                </a:r>
                <a:r>
                  <a:rPr lang="zh-CN" altLang="en-US" b="0" dirty="0" smtClean="0"/>
                  <a:t>内连续</a:t>
                </a:r>
                <a:r>
                  <a:rPr lang="en-US" altLang="zh-CN" b="0" dirty="0" smtClean="0"/>
                  <a:t>, </a:t>
                </a:r>
                <a:r>
                  <a:rPr lang="zh-CN" altLang="en-US" b="0" dirty="0" smtClean="0"/>
                  <a:t>这是正确的</a:t>
                </a:r>
                <a:r>
                  <a:rPr lang="en-US" altLang="zh-CN" b="0" dirty="0" smtClean="0"/>
                  <a:t>.</a:t>
                </a:r>
              </a:p>
              <a:p>
                <a:r>
                  <a:rPr lang="en-US" altLang="zh-CN" dirty="0">
                    <a:solidFill>
                      <a:srgbClr val="0000FF"/>
                    </a:solidFill>
                  </a:rPr>
                  <a:t>3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. </a:t>
                </a:r>
                <a:r>
                  <a:rPr lang="zh-CN" altLang="en-US" dirty="0" smtClean="0"/>
                  <a:t>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 smtClean="0"/>
                  <a:t> 和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上应用罗尔中值定理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使得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二阶可导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上满足罗尔中值定理条件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使得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r>
                  <a:rPr lang="en-US" altLang="zh-CN" dirty="0" smtClean="0">
                    <a:solidFill>
                      <a:srgbClr val="0000FF"/>
                    </a:solidFill>
                  </a:rPr>
                  <a:t>5. </a:t>
                </a:r>
                <a:r>
                  <a:rPr lang="zh-CN" altLang="en-US" dirty="0" smtClean="0"/>
                  <a:t>对带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的项为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其中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我们对其应用拉格朗日插值定理</a:t>
                </a:r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5271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 smtClean="0">
                    <a:solidFill>
                      <a:srgbClr val="0000FF"/>
                    </a:solidFill>
                  </a:rPr>
                  <a:t>习题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4-6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(A)1.(1) </a:t>
                </a:r>
                <a:r>
                  <a:rPr lang="zh-CN" altLang="en-US" dirty="0" smtClean="0"/>
                  <a:t>正确</a:t>
                </a:r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(2) </a:t>
                </a:r>
                <a:r>
                  <a:rPr lang="zh-CN" altLang="en-US" dirty="0" smtClean="0"/>
                  <a:t>正确</a:t>
                </a:r>
                <a:r>
                  <a:rPr lang="en-US" altLang="zh-CN" dirty="0" smtClean="0"/>
                  <a:t>.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</a:rPr>
                        <m:t>• 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(1)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水平渐近线为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24205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• (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)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</m:oMathPara>
                </a14:m>
                <a:endParaRPr lang="en-US" altLang="zh-CN" dirty="0" smtClean="0"/>
              </a:p>
              <a:p>
                <a:pPr marL="457200" lvl="1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2.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斜渐近线</a:t>
                </a:r>
                <a:r>
                  <a:rPr lang="zh-CN" altLang="en-US" dirty="0"/>
                  <a:t>为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solidFill>
                      <a:srgbClr val="0000FF"/>
                    </a:solidFill>
                  </a:rPr>
                  <a:t>3. </a:t>
                </a:r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→±∞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时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只有 </a:t>
                </a:r>
                <a:r>
                  <a:rPr lang="en-US" altLang="zh-CN" dirty="0"/>
                  <a:t>C </a:t>
                </a:r>
                <a:r>
                  <a:rPr lang="zh-CN" altLang="en-US" dirty="0"/>
                  <a:t>满足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. </a:t>
                </a:r>
                <a:r>
                  <a:rPr lang="zh-CN" altLang="en-US" dirty="0"/>
                  <a:t>选 </a:t>
                </a:r>
                <a:r>
                  <a:rPr lang="en-US" altLang="zh-CN" dirty="0"/>
                  <a:t>C</a:t>
                </a:r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25710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• 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4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</m:t>
                      </m:r>
                    </m:oMath>
                  </m:oMathPara>
                </a14:m>
                <a:endParaRPr lang="en-US" altLang="zh-CN" dirty="0" smtClean="0"/>
              </a:p>
              <a:p>
                <a:pPr marL="457200" lvl="1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因此它没有水平渐近线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斜渐近线为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=−1,2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是它的无穷间断点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是它的垂直渐近线</a:t>
                </a:r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6177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 anchor="t">
                <a:noAutofit/>
              </a:bodyPr>
              <a:lstStyle/>
              <a:p>
                <a:r>
                  <a:rPr lang="en-US" altLang="zh-CN" dirty="0" smtClean="0">
                    <a:solidFill>
                      <a:srgbClr val="0000FF"/>
                    </a:solidFill>
                  </a:rPr>
                  <a:t>5.(1)</a:t>
                </a:r>
                <a:r>
                  <a:rPr lang="zh-CN" altLang="en-US" dirty="0" smtClean="0"/>
                  <a:t> 函数的定义域为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−∞,+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=3−3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的零点为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=−1,1</m:t>
                    </m:r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=−6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的零点为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于是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b="0" dirty="0" smtClean="0">
                    <a:latin typeface="Cambria Math" panose="02040503050406030204" pitchFamily="18" charset="0"/>
                  </a:rPr>
                  <a:t> </a:t>
                </a:r>
                <a:r>
                  <a:rPr lang="zh-CN" altLang="en-US" b="0" dirty="0" smtClean="0">
                    <a:latin typeface="Cambria Math" panose="02040503050406030204" pitchFamily="18" charset="0"/>
                  </a:rPr>
                  <a:t>是奇函数</a:t>
                </a:r>
                <a:r>
                  <a:rPr lang="en-US" altLang="zh-CN" b="0" dirty="0" smtClean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2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0481563"/>
                  </p:ext>
                </p:extLst>
              </p:nvPr>
            </p:nvGraphicFramePr>
            <p:xfrm>
              <a:off x="1682178" y="2132856"/>
              <a:ext cx="8827644" cy="14793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708343">
                      <a:extLst>
                        <a:ext uri="{9D8B030D-6E8A-4147-A177-3AD203B41FA5}">
                          <a16:colId xmlns:a16="http://schemas.microsoft.com/office/drawing/2014/main" val="1449930267"/>
                        </a:ext>
                      </a:extLst>
                    </a:gridCol>
                    <a:gridCol w="1190181">
                      <a:extLst>
                        <a:ext uri="{9D8B030D-6E8A-4147-A177-3AD203B41FA5}">
                          <a16:colId xmlns:a16="http://schemas.microsoft.com/office/drawing/2014/main" val="2700289456"/>
                        </a:ext>
                      </a:extLst>
                    </a:gridCol>
                    <a:gridCol w="2106168">
                      <a:extLst>
                        <a:ext uri="{9D8B030D-6E8A-4147-A177-3AD203B41FA5}">
                          <a16:colId xmlns:a16="http://schemas.microsoft.com/office/drawing/2014/main" val="2917921907"/>
                        </a:ext>
                      </a:extLst>
                    </a:gridCol>
                    <a:gridCol w="913955">
                      <a:extLst>
                        <a:ext uri="{9D8B030D-6E8A-4147-A177-3AD203B41FA5}">
                          <a16:colId xmlns:a16="http://schemas.microsoft.com/office/drawing/2014/main" val="1581550875"/>
                        </a:ext>
                      </a:extLst>
                    </a:gridCol>
                    <a:gridCol w="422593">
                      <a:extLst>
                        <a:ext uri="{9D8B030D-6E8A-4147-A177-3AD203B41FA5}">
                          <a16:colId xmlns:a16="http://schemas.microsoft.com/office/drawing/2014/main" val="479585140"/>
                        </a:ext>
                      </a:extLst>
                    </a:gridCol>
                    <a:gridCol w="742505">
                      <a:extLst>
                        <a:ext uri="{9D8B030D-6E8A-4147-A177-3AD203B41FA5}">
                          <a16:colId xmlns:a16="http://schemas.microsoft.com/office/drawing/2014/main" val="1581576612"/>
                        </a:ext>
                      </a:extLst>
                    </a:gridCol>
                    <a:gridCol w="1725168">
                      <a:extLst>
                        <a:ext uri="{9D8B030D-6E8A-4147-A177-3AD203B41FA5}">
                          <a16:colId xmlns:a16="http://schemas.microsoft.com/office/drawing/2014/main" val="973537980"/>
                        </a:ext>
                      </a:extLst>
                    </a:gridCol>
                    <a:gridCol w="1018731">
                      <a:extLst>
                        <a:ext uri="{9D8B030D-6E8A-4147-A177-3AD203B41FA5}">
                          <a16:colId xmlns:a16="http://schemas.microsoft.com/office/drawing/2014/main" val="3699873971"/>
                        </a:ext>
                      </a:extLst>
                    </a:gridCol>
                  </a:tblGrid>
                  <a:tr h="3698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−∞,−1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1,+∞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0549751"/>
                      </a:ext>
                    </a:extLst>
                  </a:tr>
                  <a:tr h="369845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62368520"/>
                      </a:ext>
                    </a:extLst>
                  </a:tr>
                  <a:tr h="3698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8191012"/>
                      </a:ext>
                    </a:extLst>
                  </a:tr>
                  <a:tr h="3698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 smtClean="0"/>
                            <a:t>曲线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↘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 smtClean="0"/>
                            <a:t>极小值点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−1,−2</m:t>
                                  </m:r>
                                </m:e>
                              </m:d>
                            </m:oMath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↗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↗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↗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 smtClean="0"/>
                            <a:t>极大值点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e>
                              </m:d>
                            </m:oMath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↘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28949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0481563"/>
                  </p:ext>
                </p:extLst>
              </p:nvPr>
            </p:nvGraphicFramePr>
            <p:xfrm>
              <a:off x="1682178" y="2132856"/>
              <a:ext cx="8827644" cy="14793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708343">
                      <a:extLst>
                        <a:ext uri="{9D8B030D-6E8A-4147-A177-3AD203B41FA5}">
                          <a16:colId xmlns:a16="http://schemas.microsoft.com/office/drawing/2014/main" val="1449930267"/>
                        </a:ext>
                      </a:extLst>
                    </a:gridCol>
                    <a:gridCol w="1190181">
                      <a:extLst>
                        <a:ext uri="{9D8B030D-6E8A-4147-A177-3AD203B41FA5}">
                          <a16:colId xmlns:a16="http://schemas.microsoft.com/office/drawing/2014/main" val="2700289456"/>
                        </a:ext>
                      </a:extLst>
                    </a:gridCol>
                    <a:gridCol w="2106168">
                      <a:extLst>
                        <a:ext uri="{9D8B030D-6E8A-4147-A177-3AD203B41FA5}">
                          <a16:colId xmlns:a16="http://schemas.microsoft.com/office/drawing/2014/main" val="2917921907"/>
                        </a:ext>
                      </a:extLst>
                    </a:gridCol>
                    <a:gridCol w="913955">
                      <a:extLst>
                        <a:ext uri="{9D8B030D-6E8A-4147-A177-3AD203B41FA5}">
                          <a16:colId xmlns:a16="http://schemas.microsoft.com/office/drawing/2014/main" val="1581550875"/>
                        </a:ext>
                      </a:extLst>
                    </a:gridCol>
                    <a:gridCol w="422593">
                      <a:extLst>
                        <a:ext uri="{9D8B030D-6E8A-4147-A177-3AD203B41FA5}">
                          <a16:colId xmlns:a16="http://schemas.microsoft.com/office/drawing/2014/main" val="479585140"/>
                        </a:ext>
                      </a:extLst>
                    </a:gridCol>
                    <a:gridCol w="742505">
                      <a:extLst>
                        <a:ext uri="{9D8B030D-6E8A-4147-A177-3AD203B41FA5}">
                          <a16:colId xmlns:a16="http://schemas.microsoft.com/office/drawing/2014/main" val="1581576612"/>
                        </a:ext>
                      </a:extLst>
                    </a:gridCol>
                    <a:gridCol w="1725168">
                      <a:extLst>
                        <a:ext uri="{9D8B030D-6E8A-4147-A177-3AD203B41FA5}">
                          <a16:colId xmlns:a16="http://schemas.microsoft.com/office/drawing/2014/main" val="973537980"/>
                        </a:ext>
                      </a:extLst>
                    </a:gridCol>
                    <a:gridCol w="1018731">
                      <a:extLst>
                        <a:ext uri="{9D8B030D-6E8A-4147-A177-3AD203B41FA5}">
                          <a16:colId xmlns:a16="http://schemas.microsoft.com/office/drawing/2014/main" val="3699873971"/>
                        </a:ext>
                      </a:extLst>
                    </a:gridCol>
                  </a:tblGrid>
                  <a:tr h="36984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62" t="-1639" r="-1151724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694" t="-1639" r="-581633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462" t="-1639" r="-22948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39333" t="-1639" r="-429333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72464" t="-1639" r="-833333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19672" t="-1639" r="-37131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2113" t="-1639" r="-5950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68862" t="-1639" r="-1198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0549751"/>
                      </a:ext>
                    </a:extLst>
                  </a:tr>
                  <a:tr h="36984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62" t="-101639" r="-115172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694" t="-101639" r="-58163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462" t="-101639" r="-22948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39333" t="-101639" r="-42933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72464" t="-101639" r="-83333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19672" t="-101639" r="-37131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2113" t="-101639" r="-5950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68862" t="-101639" r="-1198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2368520"/>
                      </a:ext>
                    </a:extLst>
                  </a:tr>
                  <a:tr h="36984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62" t="-201639" r="-115172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694" t="-201639" r="-58163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462" t="-201639" r="-22948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39333" t="-201639" r="-42933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72464" t="-201639" r="-83333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19672" t="-201639" r="-37131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2113" t="-201639" r="-5950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68862" t="-201639" r="-1198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8191012"/>
                      </a:ext>
                    </a:extLst>
                  </a:tr>
                  <a:tr h="3698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 smtClean="0"/>
                            <a:t>曲线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694" t="-301639" r="-58163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462" t="-301639" r="-22948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39333" t="-301639" r="-42933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72464" t="-301639" r="-83333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19672" t="-301639" r="-37131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2113" t="-301639" r="-5950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68862" t="-301639" r="-119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28949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081541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071664" y="692696"/>
            <a:ext cx="4920270" cy="5203891"/>
            <a:chOff x="3071664" y="692696"/>
            <a:chExt cx="4920270" cy="5203891"/>
          </a:xfrm>
        </p:grpSpPr>
        <p:grpSp>
          <p:nvGrpSpPr>
            <p:cNvPr id="20" name="组合 19"/>
            <p:cNvGrpSpPr/>
            <p:nvPr/>
          </p:nvGrpSpPr>
          <p:grpSpPr>
            <a:xfrm>
              <a:off x="3071664" y="692696"/>
              <a:ext cx="4920270" cy="5203891"/>
              <a:chOff x="3020832" y="-107900"/>
              <a:chExt cx="6150337" cy="6504862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3020832" y="-107900"/>
                <a:ext cx="6150337" cy="6504862"/>
                <a:chOff x="2999656" y="-1153928"/>
                <a:chExt cx="6150337" cy="6504862"/>
              </a:xfrm>
            </p:grpSpPr>
            <p:grpSp>
              <p:nvGrpSpPr>
                <p:cNvPr id="26" name="组合 25"/>
                <p:cNvGrpSpPr/>
                <p:nvPr/>
              </p:nvGrpSpPr>
              <p:grpSpPr>
                <a:xfrm>
                  <a:off x="2999656" y="-1153928"/>
                  <a:ext cx="6150337" cy="6504862"/>
                  <a:chOff x="3499486" y="196290"/>
                  <a:chExt cx="4757802" cy="5032045"/>
                </a:xfrm>
              </p:grpSpPr>
              <p:cxnSp>
                <p:nvCxnSpPr>
                  <p:cNvPr id="29" name="直接箭头连接符 28"/>
                  <p:cNvCxnSpPr/>
                  <p:nvPr/>
                </p:nvCxnSpPr>
                <p:spPr>
                  <a:xfrm>
                    <a:off x="3499486" y="2694736"/>
                    <a:ext cx="4757802" cy="0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接箭头连接符 29"/>
                  <p:cNvCxnSpPr/>
                  <p:nvPr/>
                </p:nvCxnSpPr>
                <p:spPr>
                  <a:xfrm flipV="1">
                    <a:off x="5779130" y="319958"/>
                    <a:ext cx="0" cy="4908377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文本框 30"/>
                      <p:cNvSpPr txBox="1"/>
                      <p:nvPr/>
                    </p:nvSpPr>
                    <p:spPr>
                      <a:xfrm>
                        <a:off x="7930832" y="2684360"/>
                        <a:ext cx="32398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zh-CN" altLang="en-US" dirty="0">
                          <a:solidFill>
                            <a:schemeClr val="accent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1" name="文本框 3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30832" y="2684360"/>
                        <a:ext cx="323981" cy="369332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文本框 31"/>
                      <p:cNvSpPr txBox="1"/>
                      <p:nvPr/>
                    </p:nvSpPr>
                    <p:spPr>
                      <a:xfrm>
                        <a:off x="5533758" y="196290"/>
                        <a:ext cx="25056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m:oMathPara>
                        </a14:m>
                        <a:endParaRPr lang="zh-CN" altLang="en-US" dirty="0">
                          <a:solidFill>
                            <a:schemeClr val="accent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2" name="文本框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533758" y="196290"/>
                        <a:ext cx="250567" cy="369332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r="-19048" b="-48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文本框 32"/>
                      <p:cNvSpPr txBox="1"/>
                      <p:nvPr/>
                    </p:nvSpPr>
                    <p:spPr>
                      <a:xfrm>
                        <a:off x="5479020" y="2649765"/>
                        <a:ext cx="36004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oMath>
                          </m:oMathPara>
                        </a14:m>
                        <a:endParaRPr lang="zh-CN" altLang="en-US" dirty="0">
                          <a:solidFill>
                            <a:schemeClr val="accent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3" name="文本框 3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79020" y="2649765"/>
                        <a:ext cx="360040" cy="369332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文本框 27"/>
                    <p:cNvSpPr txBox="1"/>
                    <p:nvPr/>
                  </p:nvSpPr>
                  <p:spPr>
                    <a:xfrm>
                      <a:off x="4554813" y="1970130"/>
                      <a:ext cx="60230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oMath>
                        </m:oMathPara>
                      </a14:m>
                      <a:endParaRPr lang="zh-CN" altLang="en-US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文本框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4813" y="1970130"/>
                      <a:ext cx="602304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87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2" name="直接连接符 21"/>
              <p:cNvCxnSpPr/>
              <p:nvPr/>
            </p:nvCxnSpPr>
            <p:spPr>
              <a:xfrm flipV="1">
                <a:off x="7251302" y="606226"/>
                <a:ext cx="0" cy="251999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V="1">
                <a:off x="5979254" y="582411"/>
                <a:ext cx="1260000" cy="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/>
                  <p:cNvSpPr txBox="1"/>
                  <p:nvPr/>
                </p:nvSpPr>
                <p:spPr>
                  <a:xfrm>
                    <a:off x="7111497" y="3077631"/>
                    <a:ext cx="60230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文本框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1497" y="3077631"/>
                    <a:ext cx="60230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组合 33"/>
            <p:cNvGrpSpPr/>
            <p:nvPr/>
          </p:nvGrpSpPr>
          <p:grpSpPr>
            <a:xfrm>
              <a:off x="3357486" y="842614"/>
              <a:ext cx="4136711" cy="4864520"/>
              <a:chOff x="1911096" y="792480"/>
              <a:chExt cx="4136711" cy="4864520"/>
            </a:xfrm>
          </p:grpSpPr>
          <p:sp>
            <p:nvSpPr>
              <p:cNvPr id="35" name="任意多边形 34"/>
              <p:cNvSpPr/>
              <p:nvPr/>
            </p:nvSpPr>
            <p:spPr>
              <a:xfrm>
                <a:off x="1911096" y="792480"/>
                <a:ext cx="2072640" cy="4474537"/>
              </a:xfrm>
              <a:custGeom>
                <a:avLst/>
                <a:gdLst>
                  <a:gd name="connsiteX0" fmla="*/ 0 w 2072640"/>
                  <a:gd name="connsiteY0" fmla="*/ 0 h 4474537"/>
                  <a:gd name="connsiteX1" fmla="*/ 140208 w 2072640"/>
                  <a:gd name="connsiteY1" fmla="*/ 1231392 h 4474537"/>
                  <a:gd name="connsiteX2" fmla="*/ 365760 w 2072640"/>
                  <a:gd name="connsiteY2" fmla="*/ 2758440 h 4474537"/>
                  <a:gd name="connsiteX3" fmla="*/ 560832 w 2072640"/>
                  <a:gd name="connsiteY3" fmla="*/ 3648456 h 4474537"/>
                  <a:gd name="connsiteX4" fmla="*/ 801624 w 2072640"/>
                  <a:gd name="connsiteY4" fmla="*/ 4264152 h 4474537"/>
                  <a:gd name="connsiteX5" fmla="*/ 1057656 w 2072640"/>
                  <a:gd name="connsiteY5" fmla="*/ 4468368 h 4474537"/>
                  <a:gd name="connsiteX6" fmla="*/ 1463040 w 2072640"/>
                  <a:gd name="connsiteY6" fmla="*/ 4069080 h 4474537"/>
                  <a:gd name="connsiteX7" fmla="*/ 1709928 w 2072640"/>
                  <a:gd name="connsiteY7" fmla="*/ 3474720 h 4474537"/>
                  <a:gd name="connsiteX8" fmla="*/ 2072640 w 2072640"/>
                  <a:gd name="connsiteY8" fmla="*/ 2426208 h 4474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2640" h="4474537">
                    <a:moveTo>
                      <a:pt x="0" y="0"/>
                    </a:moveTo>
                    <a:cubicBezTo>
                      <a:pt x="39624" y="385826"/>
                      <a:pt x="79248" y="771652"/>
                      <a:pt x="140208" y="1231392"/>
                    </a:cubicBezTo>
                    <a:cubicBezTo>
                      <a:pt x="201168" y="1691132"/>
                      <a:pt x="295656" y="2355596"/>
                      <a:pt x="365760" y="2758440"/>
                    </a:cubicBezTo>
                    <a:cubicBezTo>
                      <a:pt x="435864" y="3161284"/>
                      <a:pt x="488188" y="3397504"/>
                      <a:pt x="560832" y="3648456"/>
                    </a:cubicBezTo>
                    <a:cubicBezTo>
                      <a:pt x="633476" y="3899408"/>
                      <a:pt x="718820" y="4127500"/>
                      <a:pt x="801624" y="4264152"/>
                    </a:cubicBezTo>
                    <a:cubicBezTo>
                      <a:pt x="884428" y="4400804"/>
                      <a:pt x="947420" y="4500880"/>
                      <a:pt x="1057656" y="4468368"/>
                    </a:cubicBezTo>
                    <a:cubicBezTo>
                      <a:pt x="1167892" y="4435856"/>
                      <a:pt x="1354328" y="4234688"/>
                      <a:pt x="1463040" y="4069080"/>
                    </a:cubicBezTo>
                    <a:cubicBezTo>
                      <a:pt x="1571752" y="3903472"/>
                      <a:pt x="1608328" y="3748532"/>
                      <a:pt x="1709928" y="3474720"/>
                    </a:cubicBezTo>
                    <a:cubicBezTo>
                      <a:pt x="1811528" y="3200908"/>
                      <a:pt x="1942084" y="2813558"/>
                      <a:pt x="2072640" y="2426208"/>
                    </a:cubicBezTo>
                  </a:path>
                </a:pathLst>
              </a:cu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 rot="10800000">
                <a:off x="3975167" y="1182463"/>
                <a:ext cx="2072640" cy="4474537"/>
              </a:xfrm>
              <a:custGeom>
                <a:avLst/>
                <a:gdLst>
                  <a:gd name="connsiteX0" fmla="*/ 0 w 2072640"/>
                  <a:gd name="connsiteY0" fmla="*/ 0 h 4474537"/>
                  <a:gd name="connsiteX1" fmla="*/ 140208 w 2072640"/>
                  <a:gd name="connsiteY1" fmla="*/ 1231392 h 4474537"/>
                  <a:gd name="connsiteX2" fmla="*/ 365760 w 2072640"/>
                  <a:gd name="connsiteY2" fmla="*/ 2758440 h 4474537"/>
                  <a:gd name="connsiteX3" fmla="*/ 560832 w 2072640"/>
                  <a:gd name="connsiteY3" fmla="*/ 3648456 h 4474537"/>
                  <a:gd name="connsiteX4" fmla="*/ 801624 w 2072640"/>
                  <a:gd name="connsiteY4" fmla="*/ 4264152 h 4474537"/>
                  <a:gd name="connsiteX5" fmla="*/ 1057656 w 2072640"/>
                  <a:gd name="connsiteY5" fmla="*/ 4468368 h 4474537"/>
                  <a:gd name="connsiteX6" fmla="*/ 1463040 w 2072640"/>
                  <a:gd name="connsiteY6" fmla="*/ 4069080 h 4474537"/>
                  <a:gd name="connsiteX7" fmla="*/ 1709928 w 2072640"/>
                  <a:gd name="connsiteY7" fmla="*/ 3474720 h 4474537"/>
                  <a:gd name="connsiteX8" fmla="*/ 2072640 w 2072640"/>
                  <a:gd name="connsiteY8" fmla="*/ 2426208 h 4474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2640" h="4474537">
                    <a:moveTo>
                      <a:pt x="0" y="0"/>
                    </a:moveTo>
                    <a:cubicBezTo>
                      <a:pt x="39624" y="385826"/>
                      <a:pt x="79248" y="771652"/>
                      <a:pt x="140208" y="1231392"/>
                    </a:cubicBezTo>
                    <a:cubicBezTo>
                      <a:pt x="201168" y="1691132"/>
                      <a:pt x="295656" y="2355596"/>
                      <a:pt x="365760" y="2758440"/>
                    </a:cubicBezTo>
                    <a:cubicBezTo>
                      <a:pt x="435864" y="3161284"/>
                      <a:pt x="488188" y="3397504"/>
                      <a:pt x="560832" y="3648456"/>
                    </a:cubicBezTo>
                    <a:cubicBezTo>
                      <a:pt x="633476" y="3899408"/>
                      <a:pt x="718820" y="4127500"/>
                      <a:pt x="801624" y="4264152"/>
                    </a:cubicBezTo>
                    <a:cubicBezTo>
                      <a:pt x="884428" y="4400804"/>
                      <a:pt x="947420" y="4500880"/>
                      <a:pt x="1057656" y="4468368"/>
                    </a:cubicBezTo>
                    <a:cubicBezTo>
                      <a:pt x="1167892" y="4435856"/>
                      <a:pt x="1354328" y="4234688"/>
                      <a:pt x="1463040" y="4069080"/>
                    </a:cubicBezTo>
                    <a:cubicBezTo>
                      <a:pt x="1571752" y="3903472"/>
                      <a:pt x="1608328" y="3748532"/>
                      <a:pt x="1709928" y="3474720"/>
                    </a:cubicBezTo>
                    <a:cubicBezTo>
                      <a:pt x="1811528" y="3200908"/>
                      <a:pt x="1942084" y="2813558"/>
                      <a:pt x="2072640" y="2426208"/>
                    </a:cubicBezTo>
                  </a:path>
                </a:pathLst>
              </a:cu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7" name="直接连接符 36"/>
            <p:cNvCxnSpPr/>
            <p:nvPr/>
          </p:nvCxnSpPr>
          <p:spPr>
            <a:xfrm flipV="1">
              <a:off x="4360614" y="3280221"/>
              <a:ext cx="0" cy="201600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4379666" y="5317151"/>
              <a:ext cx="1008000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724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 anchor="t">
                <a:noAutofit/>
              </a:bodyPr>
              <a:lstStyle/>
              <a:p>
                <a:r>
                  <a:rPr lang="en-US" altLang="zh-CN" dirty="0" smtClean="0">
                    <a:solidFill>
                      <a:srgbClr val="0000FF"/>
                    </a:solidFill>
                  </a:rPr>
                  <a:t>(2)</a:t>
                </a:r>
                <a:r>
                  <a:rPr lang="zh-CN" altLang="en-US" dirty="0" smtClean="0"/>
                  <a:t> 函数的定义域为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−∞,+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的零点为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=−1,1</m:t>
                    </m:r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的零点为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=0,±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dirty="0" smtClean="0"/>
                  <a:t>.</a:t>
                </a:r>
              </a:p>
              <a:p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是奇函数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我们只描述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0,+∞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部分</a:t>
                </a:r>
                <a:r>
                  <a:rPr lang="en-US" altLang="zh-CN" dirty="0" smtClean="0"/>
                  <a:t>.</a:t>
                </a:r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曲线有水平渐近线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2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215518"/>
                  </p:ext>
                </p:extLst>
              </p:nvPr>
            </p:nvGraphicFramePr>
            <p:xfrm>
              <a:off x="2504503" y="2924944"/>
              <a:ext cx="7182994" cy="235202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708343">
                      <a:extLst>
                        <a:ext uri="{9D8B030D-6E8A-4147-A177-3AD203B41FA5}">
                          <a16:colId xmlns:a16="http://schemas.microsoft.com/office/drawing/2014/main" val="1449930267"/>
                        </a:ext>
                      </a:extLst>
                    </a:gridCol>
                    <a:gridCol w="1267968">
                      <a:extLst>
                        <a:ext uri="{9D8B030D-6E8A-4147-A177-3AD203B41FA5}">
                          <a16:colId xmlns:a16="http://schemas.microsoft.com/office/drawing/2014/main" val="2700289456"/>
                        </a:ext>
                      </a:extLst>
                    </a:gridCol>
                    <a:gridCol w="742505">
                      <a:extLst>
                        <a:ext uri="{9D8B030D-6E8A-4147-A177-3AD203B41FA5}">
                          <a16:colId xmlns:a16="http://schemas.microsoft.com/office/drawing/2014/main" val="2917921907"/>
                        </a:ext>
                      </a:extLst>
                    </a:gridCol>
                    <a:gridCol w="1767523">
                      <a:extLst>
                        <a:ext uri="{9D8B030D-6E8A-4147-A177-3AD203B41FA5}">
                          <a16:colId xmlns:a16="http://schemas.microsoft.com/office/drawing/2014/main" val="1581550875"/>
                        </a:ext>
                      </a:extLst>
                    </a:gridCol>
                    <a:gridCol w="965137">
                      <a:extLst>
                        <a:ext uri="{9D8B030D-6E8A-4147-A177-3AD203B41FA5}">
                          <a16:colId xmlns:a16="http://schemas.microsoft.com/office/drawing/2014/main" val="479585140"/>
                        </a:ext>
                      </a:extLst>
                    </a:gridCol>
                    <a:gridCol w="528257">
                      <a:extLst>
                        <a:ext uri="{9D8B030D-6E8A-4147-A177-3AD203B41FA5}">
                          <a16:colId xmlns:a16="http://schemas.microsoft.com/office/drawing/2014/main" val="1581576612"/>
                        </a:ext>
                      </a:extLst>
                    </a:gridCol>
                    <a:gridCol w="1203261">
                      <a:extLst>
                        <a:ext uri="{9D8B030D-6E8A-4147-A177-3AD203B41FA5}">
                          <a16:colId xmlns:a16="http://schemas.microsoft.com/office/drawing/2014/main" val="973537980"/>
                        </a:ext>
                      </a:extLst>
                    </a:gridCol>
                  </a:tblGrid>
                  <a:tr h="38219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,+∞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0549751"/>
                      </a:ext>
                    </a:extLst>
                  </a:tr>
                  <a:tr h="38219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62368520"/>
                      </a:ext>
                    </a:extLst>
                  </a:tr>
                  <a:tr h="38219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8191012"/>
                      </a:ext>
                    </a:extLst>
                  </a:tr>
                  <a:tr h="1085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 smtClean="0"/>
                            <a:t>曲线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 smtClean="0"/>
                            <a:t>拐点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oMath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↗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b="0" dirty="0" smtClean="0"/>
                            <a:t>极大值点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↘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↘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↘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28949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215518"/>
                  </p:ext>
                </p:extLst>
              </p:nvPr>
            </p:nvGraphicFramePr>
            <p:xfrm>
              <a:off x="2504503" y="2924944"/>
              <a:ext cx="7182994" cy="235202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708343">
                      <a:extLst>
                        <a:ext uri="{9D8B030D-6E8A-4147-A177-3AD203B41FA5}">
                          <a16:colId xmlns:a16="http://schemas.microsoft.com/office/drawing/2014/main" val="1449930267"/>
                        </a:ext>
                      </a:extLst>
                    </a:gridCol>
                    <a:gridCol w="1267968">
                      <a:extLst>
                        <a:ext uri="{9D8B030D-6E8A-4147-A177-3AD203B41FA5}">
                          <a16:colId xmlns:a16="http://schemas.microsoft.com/office/drawing/2014/main" val="2700289456"/>
                        </a:ext>
                      </a:extLst>
                    </a:gridCol>
                    <a:gridCol w="742505">
                      <a:extLst>
                        <a:ext uri="{9D8B030D-6E8A-4147-A177-3AD203B41FA5}">
                          <a16:colId xmlns:a16="http://schemas.microsoft.com/office/drawing/2014/main" val="2917921907"/>
                        </a:ext>
                      </a:extLst>
                    </a:gridCol>
                    <a:gridCol w="1767523">
                      <a:extLst>
                        <a:ext uri="{9D8B030D-6E8A-4147-A177-3AD203B41FA5}">
                          <a16:colId xmlns:a16="http://schemas.microsoft.com/office/drawing/2014/main" val="1581550875"/>
                        </a:ext>
                      </a:extLst>
                    </a:gridCol>
                    <a:gridCol w="965137">
                      <a:extLst>
                        <a:ext uri="{9D8B030D-6E8A-4147-A177-3AD203B41FA5}">
                          <a16:colId xmlns:a16="http://schemas.microsoft.com/office/drawing/2014/main" val="479585140"/>
                        </a:ext>
                      </a:extLst>
                    </a:gridCol>
                    <a:gridCol w="528257">
                      <a:extLst>
                        <a:ext uri="{9D8B030D-6E8A-4147-A177-3AD203B41FA5}">
                          <a16:colId xmlns:a16="http://schemas.microsoft.com/office/drawing/2014/main" val="1581576612"/>
                        </a:ext>
                      </a:extLst>
                    </a:gridCol>
                    <a:gridCol w="1203261">
                      <a:extLst>
                        <a:ext uri="{9D8B030D-6E8A-4147-A177-3AD203B41FA5}">
                          <a16:colId xmlns:a16="http://schemas.microsoft.com/office/drawing/2014/main" val="973537980"/>
                        </a:ext>
                      </a:extLst>
                    </a:gridCol>
                  </a:tblGrid>
                  <a:tr h="50196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62" t="-1205" r="-918966" b="-3686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5981" t="-1205" r="-410048" b="-3686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7213" t="-1205" r="-602459" b="-3686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4483" t="-1205" r="-153448" b="-3686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64151" t="-1205" r="-179874" b="-3686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43023" t="-1205" r="-232558" b="-3686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6465" t="-1205" r="-1010" b="-3686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0549751"/>
                      </a:ext>
                    </a:extLst>
                  </a:tr>
                  <a:tr h="3821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62" t="-135484" r="-918966" b="-3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5981" t="-135484" r="-410048" b="-3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7213" t="-135484" r="-602459" b="-3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4483" t="-135484" r="-153448" b="-3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64151" t="-135484" r="-179874" b="-3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43023" t="-135484" r="-232558" b="-3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6465" t="-135484" r="-1010" b="-3935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2368520"/>
                      </a:ext>
                    </a:extLst>
                  </a:tr>
                  <a:tr h="3821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62" t="-231746" r="-918966" b="-287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5981" t="-231746" r="-410048" b="-287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7213" t="-231746" r="-602459" b="-287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4483" t="-231746" r="-153448" b="-287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64151" t="-231746" r="-179874" b="-287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43023" t="-231746" r="-232558" b="-287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6465" t="-231746" r="-1010" b="-287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8191012"/>
                      </a:ext>
                    </a:extLst>
                  </a:tr>
                  <a:tr h="1085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 smtClean="0"/>
                            <a:t>曲线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5981" t="-116760" r="-410048" b="-11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7213" t="-116760" r="-602459" b="-11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4483" t="-116760" r="-153448" b="-11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64151" t="-116760" r="-179874" b="-11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43023" t="-116760" r="-232558" b="-11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6465" t="-116760" r="-1010" b="-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28949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75309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07568" y="1772816"/>
            <a:ext cx="6552728" cy="2935890"/>
            <a:chOff x="2207568" y="1772816"/>
            <a:chExt cx="6552728" cy="2935890"/>
          </a:xfrm>
        </p:grpSpPr>
        <p:grpSp>
          <p:nvGrpSpPr>
            <p:cNvPr id="20" name="组合 19"/>
            <p:cNvGrpSpPr/>
            <p:nvPr/>
          </p:nvGrpSpPr>
          <p:grpSpPr>
            <a:xfrm>
              <a:off x="2207568" y="1772816"/>
              <a:ext cx="6552728" cy="2935890"/>
              <a:chOff x="1940712" y="1242250"/>
              <a:chExt cx="8190910" cy="3669861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1940712" y="1242250"/>
                <a:ext cx="8190910" cy="3669861"/>
                <a:chOff x="1919536" y="196222"/>
                <a:chExt cx="8190910" cy="3669861"/>
              </a:xfrm>
            </p:grpSpPr>
            <p:grpSp>
              <p:nvGrpSpPr>
                <p:cNvPr id="26" name="组合 25"/>
                <p:cNvGrpSpPr/>
                <p:nvPr/>
              </p:nvGrpSpPr>
              <p:grpSpPr>
                <a:xfrm>
                  <a:off x="1919536" y="196222"/>
                  <a:ext cx="8190910" cy="3669861"/>
                  <a:chOff x="2663926" y="1240740"/>
                  <a:chExt cx="6336344" cy="2838951"/>
                </a:xfrm>
              </p:grpSpPr>
              <p:cxnSp>
                <p:nvCxnSpPr>
                  <p:cNvPr id="29" name="直接箭头连接符 28"/>
                  <p:cNvCxnSpPr/>
                  <p:nvPr/>
                </p:nvCxnSpPr>
                <p:spPr>
                  <a:xfrm>
                    <a:off x="2663926" y="2694736"/>
                    <a:ext cx="6300829" cy="0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接箭头连接符 29"/>
                  <p:cNvCxnSpPr/>
                  <p:nvPr/>
                </p:nvCxnSpPr>
                <p:spPr>
                  <a:xfrm flipV="1">
                    <a:off x="5779130" y="1364408"/>
                    <a:ext cx="0" cy="2715283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文本框 30"/>
                      <p:cNvSpPr txBox="1"/>
                      <p:nvPr/>
                    </p:nvSpPr>
                    <p:spPr>
                      <a:xfrm>
                        <a:off x="8676289" y="2684360"/>
                        <a:ext cx="32398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zh-CN" altLang="en-US" dirty="0">
                          <a:solidFill>
                            <a:schemeClr val="accent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1" name="文本框 3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676289" y="2684360"/>
                        <a:ext cx="323981" cy="369332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文本框 31"/>
                      <p:cNvSpPr txBox="1"/>
                      <p:nvPr/>
                    </p:nvSpPr>
                    <p:spPr>
                      <a:xfrm>
                        <a:off x="5533758" y="1240740"/>
                        <a:ext cx="25056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m:oMathPara>
                        </a14:m>
                        <a:endParaRPr lang="zh-CN" altLang="en-US" dirty="0">
                          <a:solidFill>
                            <a:schemeClr val="accent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2" name="文本框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533758" y="1240740"/>
                        <a:ext cx="250567" cy="369332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r="-19048" b="-48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文本框 32"/>
                      <p:cNvSpPr txBox="1"/>
                      <p:nvPr/>
                    </p:nvSpPr>
                    <p:spPr>
                      <a:xfrm>
                        <a:off x="5479020" y="2354823"/>
                        <a:ext cx="36004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oMath>
                          </m:oMathPara>
                        </a14:m>
                        <a:endParaRPr lang="zh-CN" altLang="en-US" dirty="0">
                          <a:solidFill>
                            <a:schemeClr val="accent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3" name="文本框 3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79020" y="2354823"/>
                        <a:ext cx="360040" cy="369332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文本框 27"/>
                    <p:cNvSpPr txBox="1"/>
                    <p:nvPr/>
                  </p:nvSpPr>
                  <p:spPr>
                    <a:xfrm>
                      <a:off x="4332318" y="1673167"/>
                      <a:ext cx="60230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oMath>
                        </m:oMathPara>
                      </a14:m>
                      <a:endParaRPr lang="zh-CN" altLang="en-US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文本框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32318" y="1673167"/>
                      <a:ext cx="602304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87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2" name="直接连接符 21"/>
              <p:cNvCxnSpPr/>
              <p:nvPr/>
            </p:nvCxnSpPr>
            <p:spPr>
              <a:xfrm flipV="1">
                <a:off x="7161292" y="2517701"/>
                <a:ext cx="0" cy="58500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V="1">
                <a:off x="5979254" y="2502389"/>
                <a:ext cx="1260000" cy="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/>
                  <p:cNvSpPr txBox="1"/>
                  <p:nvPr/>
                </p:nvSpPr>
                <p:spPr>
                  <a:xfrm>
                    <a:off x="6891262" y="3087813"/>
                    <a:ext cx="60230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文本框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91262" y="3087813"/>
                    <a:ext cx="60230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8" name="直接连接符 37"/>
            <p:cNvCxnSpPr/>
            <p:nvPr/>
          </p:nvCxnSpPr>
          <p:spPr>
            <a:xfrm flipV="1">
              <a:off x="4420876" y="3801519"/>
              <a:ext cx="1008000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任意多边形 2"/>
            <p:cNvSpPr/>
            <p:nvPr/>
          </p:nvSpPr>
          <p:spPr>
            <a:xfrm>
              <a:off x="5447928" y="2780928"/>
              <a:ext cx="3186112" cy="507505"/>
            </a:xfrm>
            <a:custGeom>
              <a:avLst/>
              <a:gdLst>
                <a:gd name="connsiteX0" fmla="*/ 0 w 3186112"/>
                <a:gd name="connsiteY0" fmla="*/ 507505 h 507505"/>
                <a:gd name="connsiteX1" fmla="*/ 409575 w 3186112"/>
                <a:gd name="connsiteY1" fmla="*/ 159843 h 507505"/>
                <a:gd name="connsiteX2" fmla="*/ 800100 w 3186112"/>
                <a:gd name="connsiteY2" fmla="*/ 16968 h 507505"/>
                <a:gd name="connsiteX3" fmla="*/ 1343025 w 3186112"/>
                <a:gd name="connsiteY3" fmla="*/ 12205 h 507505"/>
                <a:gd name="connsiteX4" fmla="*/ 2000250 w 3186112"/>
                <a:gd name="connsiteY4" fmla="*/ 102693 h 507505"/>
                <a:gd name="connsiteX5" fmla="*/ 3186112 w 3186112"/>
                <a:gd name="connsiteY5" fmla="*/ 212230 h 50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6112" h="507505">
                  <a:moveTo>
                    <a:pt x="0" y="507505"/>
                  </a:moveTo>
                  <a:cubicBezTo>
                    <a:pt x="138112" y="374552"/>
                    <a:pt x="276225" y="241599"/>
                    <a:pt x="409575" y="159843"/>
                  </a:cubicBezTo>
                  <a:cubicBezTo>
                    <a:pt x="542925" y="78087"/>
                    <a:pt x="644525" y="41574"/>
                    <a:pt x="800100" y="16968"/>
                  </a:cubicBezTo>
                  <a:cubicBezTo>
                    <a:pt x="955675" y="-7638"/>
                    <a:pt x="1143000" y="-2083"/>
                    <a:pt x="1343025" y="12205"/>
                  </a:cubicBezTo>
                  <a:cubicBezTo>
                    <a:pt x="1543050" y="26492"/>
                    <a:pt x="1693069" y="69355"/>
                    <a:pt x="2000250" y="102693"/>
                  </a:cubicBezTo>
                  <a:cubicBezTo>
                    <a:pt x="2307431" y="136030"/>
                    <a:pt x="2746771" y="174130"/>
                    <a:pt x="3186112" y="212230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 flipH="1" flipV="1">
              <a:off x="2252784" y="3289251"/>
              <a:ext cx="3186112" cy="507505"/>
            </a:xfrm>
            <a:custGeom>
              <a:avLst/>
              <a:gdLst>
                <a:gd name="connsiteX0" fmla="*/ 0 w 3186112"/>
                <a:gd name="connsiteY0" fmla="*/ 507505 h 507505"/>
                <a:gd name="connsiteX1" fmla="*/ 409575 w 3186112"/>
                <a:gd name="connsiteY1" fmla="*/ 159843 h 507505"/>
                <a:gd name="connsiteX2" fmla="*/ 800100 w 3186112"/>
                <a:gd name="connsiteY2" fmla="*/ 16968 h 507505"/>
                <a:gd name="connsiteX3" fmla="*/ 1343025 w 3186112"/>
                <a:gd name="connsiteY3" fmla="*/ 12205 h 507505"/>
                <a:gd name="connsiteX4" fmla="*/ 2000250 w 3186112"/>
                <a:gd name="connsiteY4" fmla="*/ 102693 h 507505"/>
                <a:gd name="connsiteX5" fmla="*/ 3186112 w 3186112"/>
                <a:gd name="connsiteY5" fmla="*/ 212230 h 50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6112" h="507505">
                  <a:moveTo>
                    <a:pt x="0" y="507505"/>
                  </a:moveTo>
                  <a:cubicBezTo>
                    <a:pt x="138112" y="374552"/>
                    <a:pt x="276225" y="241599"/>
                    <a:pt x="409575" y="159843"/>
                  </a:cubicBezTo>
                  <a:cubicBezTo>
                    <a:pt x="542925" y="78087"/>
                    <a:pt x="644525" y="41574"/>
                    <a:pt x="800100" y="16968"/>
                  </a:cubicBezTo>
                  <a:cubicBezTo>
                    <a:pt x="955675" y="-7638"/>
                    <a:pt x="1143000" y="-2083"/>
                    <a:pt x="1343025" y="12205"/>
                  </a:cubicBezTo>
                  <a:cubicBezTo>
                    <a:pt x="1543050" y="26492"/>
                    <a:pt x="1693069" y="69355"/>
                    <a:pt x="2000250" y="102693"/>
                  </a:cubicBezTo>
                  <a:cubicBezTo>
                    <a:pt x="2307431" y="136030"/>
                    <a:pt x="2746771" y="174130"/>
                    <a:pt x="3186112" y="212230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4384429" y="3289747"/>
              <a:ext cx="0" cy="46800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5021876" y="2356800"/>
                  <a:ext cx="481843" cy="6109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1876" y="2356800"/>
                  <a:ext cx="481843" cy="61093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/>
                <p:cNvSpPr txBox="1"/>
                <p:nvPr/>
              </p:nvSpPr>
              <p:spPr>
                <a:xfrm>
                  <a:off x="5371198" y="3455186"/>
                  <a:ext cx="481843" cy="6109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1198" y="3455186"/>
                  <a:ext cx="481843" cy="61093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6506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(B)1.(1) </a:t>
                </a:r>
                <a:r>
                  <a:rPr lang="zh-CN" altLang="en-US" dirty="0" smtClean="0"/>
                  <a:t>错误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有可能在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处有</a:t>
                </a:r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(2) </a:t>
                </a:r>
                <a:r>
                  <a:rPr lang="zh-CN" altLang="en-US" dirty="0" smtClean="0"/>
                  <a:t>错误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只有至少一侧极限是无穷的间断点才对应垂直渐近线</a:t>
                </a:r>
                <a:r>
                  <a:rPr lang="en-US" altLang="zh-CN" dirty="0" smtClean="0"/>
                  <a:t>.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</a:rPr>
                        <m:t>• 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</a:rPr>
                        <m:t>.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arctan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</m:oMathPara>
                </a14:m>
                <a:endParaRPr lang="en-US" altLang="zh-CN" dirty="0" smtClean="0"/>
              </a:p>
              <a:p>
                <a:pPr marL="457200" lvl="1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arctan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所以斜渐近线为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4530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• 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3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.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</m:oMathPara>
                </a14:m>
                <a:endParaRPr lang="en-US" altLang="zh-CN" dirty="0" smtClean="0"/>
              </a:p>
              <a:p>
                <a:pPr marL="457200" lvl="1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  <a:p>
                <a:pPr marL="457200" lvl="1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 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→−∞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所以有水平渐近线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和斜渐近线为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所以有垂直渐近线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一共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条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选</a:t>
                </a:r>
                <a:r>
                  <a:rPr lang="en-US" altLang="zh-CN" dirty="0" smtClean="0"/>
                  <a:t>D.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5766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 anchor="t">
                <a:noAutofit/>
              </a:bodyPr>
              <a:lstStyle/>
              <a:p>
                <a:r>
                  <a:rPr lang="en-US" altLang="zh-CN" dirty="0" smtClean="0">
                    <a:solidFill>
                      <a:srgbClr val="0000FF"/>
                    </a:solidFill>
                  </a:rPr>
                  <a:t>4.</a:t>
                </a:r>
                <a:r>
                  <a:rPr lang="zh-CN" altLang="en-US" dirty="0" smtClean="0"/>
                  <a:t> 函数的定义域为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−∞,+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的零点为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的零点为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2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2717304"/>
                  </p:ext>
                </p:extLst>
              </p:nvPr>
            </p:nvGraphicFramePr>
            <p:xfrm>
              <a:off x="642868" y="3212976"/>
              <a:ext cx="10906265" cy="2427336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708343">
                      <a:extLst>
                        <a:ext uri="{9D8B030D-6E8A-4147-A177-3AD203B41FA5}">
                          <a16:colId xmlns:a16="http://schemas.microsoft.com/office/drawing/2014/main" val="1449930267"/>
                        </a:ext>
                      </a:extLst>
                    </a:gridCol>
                    <a:gridCol w="1300797">
                      <a:extLst>
                        <a:ext uri="{9D8B030D-6E8A-4147-A177-3AD203B41FA5}">
                          <a16:colId xmlns:a16="http://schemas.microsoft.com/office/drawing/2014/main" val="1009560449"/>
                        </a:ext>
                      </a:extLst>
                    </a:gridCol>
                    <a:gridCol w="2030921">
                      <a:extLst>
                        <a:ext uri="{9D8B030D-6E8A-4147-A177-3AD203B41FA5}">
                          <a16:colId xmlns:a16="http://schemas.microsoft.com/office/drawing/2014/main" val="2700289456"/>
                        </a:ext>
                      </a:extLst>
                    </a:gridCol>
                    <a:gridCol w="1100773">
                      <a:extLst>
                        <a:ext uri="{9D8B030D-6E8A-4147-A177-3AD203B41FA5}">
                          <a16:colId xmlns:a16="http://schemas.microsoft.com/office/drawing/2014/main" val="2917921907"/>
                        </a:ext>
                      </a:extLst>
                    </a:gridCol>
                    <a:gridCol w="1725168">
                      <a:extLst>
                        <a:ext uri="{9D8B030D-6E8A-4147-A177-3AD203B41FA5}">
                          <a16:colId xmlns:a16="http://schemas.microsoft.com/office/drawing/2014/main" val="1581550875"/>
                        </a:ext>
                      </a:extLst>
                    </a:gridCol>
                    <a:gridCol w="742505">
                      <a:extLst>
                        <a:ext uri="{9D8B030D-6E8A-4147-A177-3AD203B41FA5}">
                          <a16:colId xmlns:a16="http://schemas.microsoft.com/office/drawing/2014/main" val="479585140"/>
                        </a:ext>
                      </a:extLst>
                    </a:gridCol>
                    <a:gridCol w="1934718">
                      <a:extLst>
                        <a:ext uri="{9D8B030D-6E8A-4147-A177-3AD203B41FA5}">
                          <a16:colId xmlns:a16="http://schemas.microsoft.com/office/drawing/2014/main" val="1581576612"/>
                        </a:ext>
                      </a:extLst>
                    </a:gridCol>
                    <a:gridCol w="1363040">
                      <a:extLst>
                        <a:ext uri="{9D8B030D-6E8A-4147-A177-3AD203B41FA5}">
                          <a16:colId xmlns:a16="http://schemas.microsoft.com/office/drawing/2014/main" val="973537980"/>
                        </a:ext>
                      </a:extLst>
                    </a:gridCol>
                  </a:tblGrid>
                  <a:tr h="586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−∞,−</m:t>
                                    </m:r>
                                    <m:f>
                                      <m:f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1,+∞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0549751"/>
                      </a:ext>
                    </a:extLst>
                  </a:tr>
                  <a:tr h="35458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 smtClean="0"/>
                            <a:t>不存在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62368520"/>
                      </a:ext>
                    </a:extLst>
                  </a:tr>
                  <a:tr h="3545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8191012"/>
                      </a:ext>
                    </a:extLst>
                  </a:tr>
                  <a:tr h="98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 smtClean="0"/>
                            <a:t>曲线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↗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  <a:p>
                          <a:pPr algn="ctr"/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 smtClean="0"/>
                            <a:t>拐点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,−3</m:t>
                                  </m:r>
                                  <m:rad>
                                    <m:ra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g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e>
                              </m:d>
                            </m:oMath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↗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b="0" dirty="0" smtClean="0"/>
                            <a:t>极大值点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oMath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↘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极小值点</m:t>
                              </m:r>
                            </m:oMath>
                          </a14:m>
                          <a:r>
                            <a:rPr lang="zh-CN" altLang="en-US" b="0" dirty="0" smtClean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1,−3</m:t>
                                  </m:r>
                                </m:e>
                              </m:d>
                            </m:oMath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↗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28949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2717304"/>
                  </p:ext>
                </p:extLst>
              </p:nvPr>
            </p:nvGraphicFramePr>
            <p:xfrm>
              <a:off x="642868" y="3212976"/>
              <a:ext cx="10906265" cy="2427336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708343">
                      <a:extLst>
                        <a:ext uri="{9D8B030D-6E8A-4147-A177-3AD203B41FA5}">
                          <a16:colId xmlns:a16="http://schemas.microsoft.com/office/drawing/2014/main" val="1449930267"/>
                        </a:ext>
                      </a:extLst>
                    </a:gridCol>
                    <a:gridCol w="1300797">
                      <a:extLst>
                        <a:ext uri="{9D8B030D-6E8A-4147-A177-3AD203B41FA5}">
                          <a16:colId xmlns:a16="http://schemas.microsoft.com/office/drawing/2014/main" val="1009560449"/>
                        </a:ext>
                      </a:extLst>
                    </a:gridCol>
                    <a:gridCol w="2030921">
                      <a:extLst>
                        <a:ext uri="{9D8B030D-6E8A-4147-A177-3AD203B41FA5}">
                          <a16:colId xmlns:a16="http://schemas.microsoft.com/office/drawing/2014/main" val="2700289456"/>
                        </a:ext>
                      </a:extLst>
                    </a:gridCol>
                    <a:gridCol w="1100773">
                      <a:extLst>
                        <a:ext uri="{9D8B030D-6E8A-4147-A177-3AD203B41FA5}">
                          <a16:colId xmlns:a16="http://schemas.microsoft.com/office/drawing/2014/main" val="2917921907"/>
                        </a:ext>
                      </a:extLst>
                    </a:gridCol>
                    <a:gridCol w="1725168">
                      <a:extLst>
                        <a:ext uri="{9D8B030D-6E8A-4147-A177-3AD203B41FA5}">
                          <a16:colId xmlns:a16="http://schemas.microsoft.com/office/drawing/2014/main" val="1581550875"/>
                        </a:ext>
                      </a:extLst>
                    </a:gridCol>
                    <a:gridCol w="742505">
                      <a:extLst>
                        <a:ext uri="{9D8B030D-6E8A-4147-A177-3AD203B41FA5}">
                          <a16:colId xmlns:a16="http://schemas.microsoft.com/office/drawing/2014/main" val="479585140"/>
                        </a:ext>
                      </a:extLst>
                    </a:gridCol>
                    <a:gridCol w="1934718">
                      <a:extLst>
                        <a:ext uri="{9D8B030D-6E8A-4147-A177-3AD203B41FA5}">
                          <a16:colId xmlns:a16="http://schemas.microsoft.com/office/drawing/2014/main" val="1581576612"/>
                        </a:ext>
                      </a:extLst>
                    </a:gridCol>
                    <a:gridCol w="1363040">
                      <a:extLst>
                        <a:ext uri="{9D8B030D-6E8A-4147-A177-3AD203B41FA5}">
                          <a16:colId xmlns:a16="http://schemas.microsoft.com/office/drawing/2014/main" val="973537980"/>
                        </a:ext>
                      </a:extLst>
                    </a:gridCol>
                  </a:tblGrid>
                  <a:tr h="70777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62" t="-862" r="-1444828" b="-245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4673" t="-862" r="-683178" b="-245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9399" t="-862" r="-339039" b="-245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66851" t="-862" r="-523757" b="-245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8587" t="-862" r="-234982" b="-245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590" t="-862" r="-445082" b="-245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322" t="-862" r="-71293" b="-245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99554" t="-862" r="-893" b="-245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054975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62" t="-195000" r="-1444828" b="-3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4673" t="-195000" r="-683178" b="-3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9399" t="-195000" r="-339039" b="-3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66851" t="-195000" r="-523757" b="-3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 smtClean="0"/>
                            <a:t>不存在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590" t="-195000" r="-445082" b="-3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322" t="-195000" r="-71293" b="-3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99554" t="-195000" r="-893" b="-3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236852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62" t="-290164" r="-1444828" b="-2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4673" t="-290164" r="-683178" b="-2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9399" t="-290164" r="-339039" b="-2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66851" t="-290164" r="-523757" b="-2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8587" t="-290164" r="-234982" b="-2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590" t="-290164" r="-445082" b="-2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322" t="-290164" r="-71293" b="-2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99554" t="-290164" r="-893" b="-2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8191012"/>
                      </a:ext>
                    </a:extLst>
                  </a:tr>
                  <a:tr h="988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 smtClean="0"/>
                            <a:t>曲线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4673" t="-146914" r="-683178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9399" t="-146914" r="-339039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66851" t="-146914" r="-523757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8587" t="-146914" r="-234982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4590" t="-146914" r="-445082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322" t="-146914" r="-71293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99554" t="-146914" r="-893" b="-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28949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997977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上连续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内可导</a:t>
                </a:r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由拉格朗日中值定理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使得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 smtClean="0"/>
                  <a:t>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上应用拉格朗日中值定理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使得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4587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207568" y="692696"/>
            <a:ext cx="6552728" cy="5743890"/>
            <a:chOff x="2207568" y="692696"/>
            <a:chExt cx="6552728" cy="5743890"/>
          </a:xfrm>
        </p:grpSpPr>
        <p:grpSp>
          <p:nvGrpSpPr>
            <p:cNvPr id="4" name="组合 3"/>
            <p:cNvGrpSpPr/>
            <p:nvPr/>
          </p:nvGrpSpPr>
          <p:grpSpPr>
            <a:xfrm>
              <a:off x="2207568" y="692696"/>
              <a:ext cx="6552728" cy="5743890"/>
              <a:chOff x="2207568" y="692696"/>
              <a:chExt cx="6552728" cy="5743890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2207568" y="692696"/>
                <a:ext cx="6552728" cy="5743890"/>
                <a:chOff x="1940712" y="-107900"/>
                <a:chExt cx="8190910" cy="7179861"/>
              </a:xfrm>
            </p:grpSpPr>
            <p:grpSp>
              <p:nvGrpSpPr>
                <p:cNvPr id="21" name="组合 20"/>
                <p:cNvGrpSpPr/>
                <p:nvPr/>
              </p:nvGrpSpPr>
              <p:grpSpPr>
                <a:xfrm>
                  <a:off x="1940712" y="-107900"/>
                  <a:ext cx="8190910" cy="7179861"/>
                  <a:chOff x="1919536" y="-1153928"/>
                  <a:chExt cx="8190910" cy="7179861"/>
                </a:xfrm>
              </p:grpSpPr>
              <p:grpSp>
                <p:nvGrpSpPr>
                  <p:cNvPr id="26" name="组合 25"/>
                  <p:cNvGrpSpPr/>
                  <p:nvPr/>
                </p:nvGrpSpPr>
                <p:grpSpPr>
                  <a:xfrm>
                    <a:off x="1919536" y="-1153928"/>
                    <a:ext cx="8190910" cy="7179861"/>
                    <a:chOff x="2663926" y="196290"/>
                    <a:chExt cx="6336344" cy="5554209"/>
                  </a:xfrm>
                </p:grpSpPr>
                <p:cxnSp>
                  <p:nvCxnSpPr>
                    <p:cNvPr id="29" name="直接箭头连接符 28"/>
                    <p:cNvCxnSpPr/>
                    <p:nvPr/>
                  </p:nvCxnSpPr>
                  <p:spPr>
                    <a:xfrm>
                      <a:off x="2663926" y="2694736"/>
                      <a:ext cx="6300829" cy="0"/>
                    </a:xfrm>
                    <a:prstGeom prst="straightConnector1">
                      <a:avLst/>
                    </a:prstGeom>
                    <a:ln w="127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直接箭头连接符 29"/>
                    <p:cNvCxnSpPr/>
                    <p:nvPr/>
                  </p:nvCxnSpPr>
                  <p:spPr>
                    <a:xfrm flipV="1">
                      <a:off x="5779130" y="319957"/>
                      <a:ext cx="0" cy="5430542"/>
                    </a:xfrm>
                    <a:prstGeom prst="straightConnector1">
                      <a:avLst/>
                    </a:prstGeom>
                    <a:ln w="127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文本框 30"/>
                        <p:cNvSpPr txBox="1"/>
                        <p:nvPr/>
                      </p:nvSpPr>
                      <p:spPr>
                        <a:xfrm>
                          <a:off x="8676289" y="2684360"/>
                          <a:ext cx="32398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accent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1" name="文本框 3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676289" y="2684360"/>
                          <a:ext cx="323981" cy="369332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文本框 31"/>
                        <p:cNvSpPr txBox="1"/>
                        <p:nvPr/>
                      </p:nvSpPr>
                      <p:spPr>
                        <a:xfrm>
                          <a:off x="5533758" y="196290"/>
                          <a:ext cx="250567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accent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2" name="文本框 3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533758" y="196290"/>
                          <a:ext cx="250567" cy="3693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r="-19048" b="-483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文本框 32"/>
                        <p:cNvSpPr txBox="1"/>
                        <p:nvPr/>
                      </p:nvSpPr>
                      <p:spPr>
                        <a:xfrm>
                          <a:off x="5479020" y="2612161"/>
                          <a:ext cx="36004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accent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文本框 3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79020" y="2612161"/>
                          <a:ext cx="360040" cy="3693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" name="文本框 27"/>
                      <p:cNvSpPr txBox="1"/>
                      <p:nvPr/>
                    </p:nvSpPr>
                    <p:spPr>
                      <a:xfrm>
                        <a:off x="5097652" y="1317772"/>
                        <a:ext cx="602304" cy="76367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m:oMathPara>
                        </a14:m>
                        <a:endParaRPr lang="zh-CN" altLang="en-US" dirty="0">
                          <a:solidFill>
                            <a:schemeClr val="accent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8" name="文本框 2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97652" y="1317772"/>
                        <a:ext cx="602304" cy="76367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2" name="直接连接符 21"/>
                <p:cNvCxnSpPr/>
                <p:nvPr/>
              </p:nvCxnSpPr>
              <p:spPr>
                <a:xfrm flipV="1">
                  <a:off x="6922383" y="3130251"/>
                  <a:ext cx="0" cy="2744999"/>
                </a:xfrm>
                <a:prstGeom prst="line">
                  <a:avLst/>
                </a:prstGeom>
                <a:ln w="127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 flipV="1">
                  <a:off x="5967347" y="5873461"/>
                  <a:ext cx="945000" cy="0"/>
                </a:xfrm>
                <a:prstGeom prst="line">
                  <a:avLst/>
                </a:prstGeom>
                <a:ln w="127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本框 24"/>
                    <p:cNvSpPr txBox="1"/>
                    <p:nvPr/>
                  </p:nvSpPr>
                  <p:spPr>
                    <a:xfrm>
                      <a:off x="6787970" y="3100482"/>
                      <a:ext cx="60230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zh-CN" altLang="en-US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5" name="文本框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87970" y="3100482"/>
                      <a:ext cx="602304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7" name="直接连接符 26"/>
              <p:cNvCxnSpPr/>
              <p:nvPr/>
            </p:nvCxnSpPr>
            <p:spPr>
              <a:xfrm flipV="1">
                <a:off x="5087888" y="3283217"/>
                <a:ext cx="0" cy="266400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本框 39"/>
                  <p:cNvSpPr txBox="1"/>
                  <p:nvPr/>
                </p:nvSpPr>
                <p:spPr>
                  <a:xfrm>
                    <a:off x="5407373" y="5426815"/>
                    <a:ext cx="48184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文本框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7373" y="5426815"/>
                    <a:ext cx="481843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" name="任意多边形 4"/>
            <p:cNvSpPr/>
            <p:nvPr/>
          </p:nvSpPr>
          <p:spPr>
            <a:xfrm>
              <a:off x="5029197" y="3267221"/>
              <a:ext cx="408372" cy="3076112"/>
            </a:xfrm>
            <a:custGeom>
              <a:avLst/>
              <a:gdLst>
                <a:gd name="connsiteX0" fmla="*/ 408372 w 408372"/>
                <a:gd name="connsiteY0" fmla="*/ 0 h 3076112"/>
                <a:gd name="connsiteX1" fmla="*/ 195308 w 408372"/>
                <a:gd name="connsiteY1" fmla="*/ 1779972 h 3076112"/>
                <a:gd name="connsiteX2" fmla="*/ 0 w 408372"/>
                <a:gd name="connsiteY2" fmla="*/ 3076112 h 307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8372" h="3076112">
                  <a:moveTo>
                    <a:pt x="408372" y="0"/>
                  </a:moveTo>
                  <a:cubicBezTo>
                    <a:pt x="335871" y="633643"/>
                    <a:pt x="263370" y="1267287"/>
                    <a:pt x="195308" y="1779972"/>
                  </a:cubicBezTo>
                  <a:cubicBezTo>
                    <a:pt x="127246" y="2292657"/>
                    <a:pt x="63623" y="2684384"/>
                    <a:pt x="0" y="307611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5433131" y="692696"/>
              <a:ext cx="2414726" cy="4780701"/>
            </a:xfrm>
            <a:custGeom>
              <a:avLst/>
              <a:gdLst>
                <a:gd name="connsiteX0" fmla="*/ 2414726 w 2414726"/>
                <a:gd name="connsiteY0" fmla="*/ 0 h 4780701"/>
                <a:gd name="connsiteX1" fmla="*/ 1904260 w 2414726"/>
                <a:gd name="connsiteY1" fmla="*/ 2339266 h 4780701"/>
                <a:gd name="connsiteX2" fmla="*/ 1398233 w 2414726"/>
                <a:gd name="connsiteY2" fmla="*/ 3941686 h 4780701"/>
                <a:gd name="connsiteX3" fmla="*/ 1118586 w 2414726"/>
                <a:gd name="connsiteY3" fmla="*/ 4452152 h 4780701"/>
                <a:gd name="connsiteX4" fmla="*/ 745724 w 2414726"/>
                <a:gd name="connsiteY4" fmla="*/ 4780626 h 4780701"/>
                <a:gd name="connsiteX5" fmla="*/ 377301 w 2414726"/>
                <a:gd name="connsiteY5" fmla="*/ 4425519 h 4780701"/>
                <a:gd name="connsiteX6" fmla="*/ 128726 w 2414726"/>
                <a:gd name="connsiteY6" fmla="*/ 3599895 h 4780701"/>
                <a:gd name="connsiteX7" fmla="*/ 0 w 2414726"/>
                <a:gd name="connsiteY7" fmla="*/ 2578963 h 478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4726" h="4780701">
                  <a:moveTo>
                    <a:pt x="2414726" y="0"/>
                  </a:moveTo>
                  <a:cubicBezTo>
                    <a:pt x="2244200" y="841159"/>
                    <a:pt x="2073675" y="1682318"/>
                    <a:pt x="1904260" y="2339266"/>
                  </a:cubicBezTo>
                  <a:cubicBezTo>
                    <a:pt x="1734844" y="2996214"/>
                    <a:pt x="1529179" y="3589538"/>
                    <a:pt x="1398233" y="3941686"/>
                  </a:cubicBezTo>
                  <a:cubicBezTo>
                    <a:pt x="1267287" y="4293834"/>
                    <a:pt x="1227337" y="4312329"/>
                    <a:pt x="1118586" y="4452152"/>
                  </a:cubicBezTo>
                  <a:cubicBezTo>
                    <a:pt x="1009835" y="4591975"/>
                    <a:pt x="869271" y="4785065"/>
                    <a:pt x="745724" y="4780626"/>
                  </a:cubicBezTo>
                  <a:cubicBezTo>
                    <a:pt x="622177" y="4776187"/>
                    <a:pt x="480134" y="4622308"/>
                    <a:pt x="377301" y="4425519"/>
                  </a:cubicBezTo>
                  <a:cubicBezTo>
                    <a:pt x="274468" y="4228731"/>
                    <a:pt x="191609" y="3907654"/>
                    <a:pt x="128726" y="3599895"/>
                  </a:cubicBezTo>
                  <a:cubicBezTo>
                    <a:pt x="65842" y="3292136"/>
                    <a:pt x="32921" y="2935549"/>
                    <a:pt x="0" y="2578963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5415666" y="5816945"/>
                  <a:ext cx="481843" cy="40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  <m:rad>
                          <m:radPr>
                            <m:ctrlP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g>
                          <m:e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5666" y="5816945"/>
                  <a:ext cx="481843" cy="401970"/>
                </a:xfrm>
                <a:prstGeom prst="rect">
                  <a:avLst/>
                </a:prstGeom>
                <a:blipFill>
                  <a:blip r:embed="rId8"/>
                  <a:stretch>
                    <a:fillRect r="-607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接连接符 34"/>
            <p:cNvCxnSpPr/>
            <p:nvPr/>
          </p:nvCxnSpPr>
          <p:spPr>
            <a:xfrm>
              <a:off x="5087743" y="5949280"/>
              <a:ext cx="324000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308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• 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5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</m:t>
                      </m:r>
                    </m:oMath>
                  </m:oMathPara>
                </a14:m>
                <a:endParaRPr lang="en-US" altLang="zh-CN" dirty="0" smtClean="0"/>
              </a:p>
              <a:p>
                <a:pPr marL="457200" lvl="1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因此它没有水平渐近线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斜渐近线为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=−1,2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是它的无穷间断点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是它的垂直渐近线</a:t>
                </a:r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166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 smtClean="0">
                    <a:solidFill>
                      <a:srgbClr val="0000FF"/>
                    </a:solidFill>
                  </a:rPr>
                  <a:t>习题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4-7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(A)1. </a:t>
                </a: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 smtClean="0"/>
                  <a:t> 单减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→+∞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→+∞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2. </a:t>
                </a:r>
                <a:r>
                  <a:rPr lang="zh-CN" altLang="en-US" dirty="0" smtClean="0"/>
                  <a:t>即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func>
                  </m:oMath>
                </a14:m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func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−1=0 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&gt;0).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[0,+∞)</m:t>
                    </m:r>
                  </m:oMath>
                </a14:m>
                <a:r>
                  <a:rPr lang="zh-CN" altLang="en-US" dirty="0" smtClean="0"/>
                  <a:t> 单增</a:t>
                </a:r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时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b="-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0946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3. </a:t>
                </a: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由拉格朗日中值定理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存在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使得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即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&gt;0,2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4883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4. </a:t>
                </a: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由拉格朗日中值定理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存在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使得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−0</m:t>
                        </m:r>
                      </m:den>
                    </m:f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即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⁡(1+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6646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5. </a:t>
                </a: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则由泰勒中值定理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存在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zh-CN" altLang="en-US" dirty="0" smtClean="0"/>
                  <a:t> 位于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 smtClean="0"/>
                  <a:t> 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 之间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使得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38317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6. </a:t>
                </a: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i="1" dirty="0" smtClean="0"/>
                  <a:t>,</a:t>
                </a: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因此曲线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zh-CN" altLang="en-US" dirty="0" smtClean="0"/>
                  <a:t> 上是凸的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时</a:t>
                </a:r>
                <a:r>
                  <a:rPr lang="en-US" altLang="zh-CN" dirty="0" smtClean="0"/>
                  <a:t>,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9589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(B)1. </a:t>
                </a: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i="1" dirty="0" smtClean="0"/>
                  <a:t>,</a:t>
                </a: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则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 smtClean="0"/>
                  <a:t> 时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是奇函数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zh-CN" altLang="en-US" dirty="0" smtClean="0"/>
                  <a:t> 时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所以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b="-2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2133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3. </a:t>
                </a: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由拉格朗日中值定理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存在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使得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/>
                  <a:t>由拉格朗日中值定理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存在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使得</a:t>
                </a:r>
                <a:endParaRPr lang="en-US" altLang="zh-CN" dirty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−0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b="-1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4083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4. </a:t>
                </a: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 时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由拉格朗日中值定理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存在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使得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⩾0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⩾0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即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⩾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由于将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换成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该结论的条件仍然成立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</a:t>
                </a:r>
                <a:endParaRPr lang="en-US" altLang="zh-CN" dirty="0"/>
              </a:p>
              <a:p>
                <a:pPr marL="0" indent="0">
                  <a:lnSpc>
                    <a:spcPct val="13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−[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3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故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⩾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30127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zh-CN" altLang="en-US" dirty="0" smtClean="0">
                    <a:solidFill>
                      <a:srgbClr val="0000FF"/>
                    </a:solidFill>
                  </a:rPr>
                  <a:t>习题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4-2</a:t>
                </a:r>
                <a:endParaRPr lang="en-US" altLang="zh-CN" dirty="0">
                  <a:solidFill>
                    <a:srgbClr val="0000FF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0000FF"/>
                    </a:solidFill>
                  </a:rPr>
                  <a:t>(A)1.(1) </a:t>
                </a:r>
                <a:r>
                  <a:rPr lang="zh-CN" altLang="en-US" dirty="0" smtClean="0"/>
                  <a:t>错误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不符合洛必达法则的使用条件</a:t>
                </a:r>
                <a:r>
                  <a:rPr lang="en-US" altLang="zh-CN" dirty="0" smtClean="0"/>
                  <a:t>.</a:t>
                </a:r>
              </a:p>
              <a:p>
                <a:r>
                  <a:rPr lang="zh-CN" altLang="en-US" dirty="0" smtClean="0"/>
                  <a:t>例如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1+2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b="0" dirty="0" smtClean="0"/>
                  <a:t>.</a:t>
                </a:r>
              </a:p>
              <a:p>
                <a:r>
                  <a:rPr lang="en-US" altLang="zh-CN" dirty="0" smtClean="0">
                    <a:solidFill>
                      <a:srgbClr val="0000FF"/>
                    </a:solidFill>
                  </a:rPr>
                  <a:t>(2) </a:t>
                </a:r>
                <a:r>
                  <a:rPr lang="zh-CN" altLang="en-US" dirty="0"/>
                  <a:t>错误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如果相应函数不可导或者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dirty="0" smtClean="0"/>
                  <a:t> 极限不存在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不能用洛必达法则</a:t>
                </a:r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r>
                  <a:rPr lang="en-US" altLang="zh-CN" dirty="0">
                    <a:solidFill>
                      <a:srgbClr val="0000FF"/>
                    </a:solidFill>
                  </a:rPr>
                  <a:t>(3) </a:t>
                </a:r>
                <a:r>
                  <a:rPr lang="zh-CN" altLang="en-US" dirty="0" smtClean="0"/>
                  <a:t>错误</a:t>
                </a:r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r>
                  <a:rPr lang="en-US" altLang="zh-CN" dirty="0" smtClean="0">
                    <a:solidFill>
                      <a:srgbClr val="0000FF"/>
                    </a:solidFill>
                  </a:rPr>
                  <a:t>2.(1)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该极限为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型不定式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故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dirty="0"/>
                        <m:t>原极限</m:t>
                      </m:r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func>
                                <m:func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den>
                          </m:f>
                        </m:e>
                      </m:fun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</m:t>
                      </m:r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1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94703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5. </a:t>
                </a: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zh-CN" altLang="en-US" dirty="0" smtClean="0"/>
                  <a:t> 时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/>
                  <a:t>; </a:t>
                </a:r>
                <a:r>
                  <a:rPr lang="zh-CN" altLang="en-US" dirty="0" smtClean="0"/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zh-CN" altLang="en-US" dirty="0" smtClean="0"/>
                  <a:t> 时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即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5720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</a:rPr>
                  <a:t>习题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4-8</a:t>
                </a:r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1. </a:t>
                </a: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+3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其中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则我们有</a:t>
                </a:r>
                <a:endParaRPr lang="en-US" altLang="zh-CN" dirty="0" smtClean="0"/>
              </a:p>
              <a:p>
                <a:pPr marL="0" indent="0">
                  <a:lnSpc>
                    <a:spcPct val="11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lnSpc>
                    <a:spcPct val="11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得</a:t>
                </a:r>
                <a:endParaRPr lang="en-US" altLang="zh-CN" dirty="0" smtClean="0"/>
              </a:p>
              <a:p>
                <a:pPr marL="0" indent="0">
                  <a:lnSpc>
                    <a:spcPct val="11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2479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2. </a:t>
                </a:r>
                <a:r>
                  <a:rPr lang="zh-CN" altLang="en-US" dirty="0"/>
                  <a:t>设两船距离在时间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单位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为</a:t>
                </a:r>
                <a:endParaRPr lang="en-US" altLang="zh-CN" dirty="0"/>
              </a:p>
              <a:p>
                <a:pPr marL="0" indent="0">
                  <a:lnSpc>
                    <a:spcPct val="11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=50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zh-CN" altLang="en-US" dirty="0"/>
                  <a:t>因此距离增加的速度为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=50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km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3. </a:t>
                </a:r>
                <a:r>
                  <a:rPr lang="zh-CN" altLang="en-US" dirty="0" smtClean="0"/>
                  <a:t>此设漏斗中液面高度为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圆筒高度为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</a:t>
                </a:r>
                <a:endParaRPr lang="en-US" altLang="zh-CN" dirty="0" smtClean="0"/>
              </a:p>
              <a:p>
                <a:pPr marL="0" indent="0">
                  <a:lnSpc>
                    <a:spcPct val="11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⋅18−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于是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25⋅27</m:t>
                        </m:r>
                      </m:den>
                    </m:f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r>
                  <a:rPr lang="zh-CN" altLang="en-US" dirty="0" smtClean="0"/>
                  <a:t> 时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因此此时</a:t>
                </a:r>
                <a:endParaRPr lang="en-US" altLang="zh-CN" dirty="0" smtClean="0"/>
              </a:p>
              <a:p>
                <a:pPr marL="0" indent="0">
                  <a:lnSpc>
                    <a:spcPct val="11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25⋅27</m:t>
                          </m:r>
                        </m:den>
                      </m:f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−3⋅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=0.64 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cm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3588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 smtClean="0">
                    <a:solidFill>
                      <a:srgbClr val="0000FF"/>
                    </a:solidFill>
                  </a:rPr>
                  <a:t>总复习题</a:t>
                </a:r>
                <a:endParaRPr lang="en-US" altLang="zh-CN" dirty="0" smtClean="0">
                  <a:solidFill>
                    <a:srgbClr val="0000FF"/>
                  </a:solidFill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</a:rPr>
                        <m:t>• 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</a:rPr>
                        <m:t>.(1)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func>
                                </m:den>
                              </m:f>
                            </m:sup>
                          </m:sSup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func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func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</a:rPr>
                        <m:t>• (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</a:rPr>
                        <m:t>)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最小值点为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087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• (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3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)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𝑒𝑥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𝑒𝑥</m:t>
                            </m:r>
                          </m:den>
                        </m:f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/>
                  <a:t>因此斜渐近线为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</a:rPr>
                        <m:t>• (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4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</a:rPr>
                        <m:t>)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0" dirty="0" smtClean="0"/>
              </a:p>
              <a:p>
                <a:pPr marL="457200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/>
                  <a:t>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−1,0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1,+∞</m:t>
                        </m:r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因此凸的范围为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−1,0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和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1,+∞</m:t>
                        </m:r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b="-32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4728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(5)</a:t>
                </a:r>
                <a:r>
                  <a:rPr lang="zh-CN" altLang="en-US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=2−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得拐点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切线方程为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</a:rPr>
                        <m:t>• 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2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</a:rPr>
                        <m:t>)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arctan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若该极限非零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选 </a:t>
                </a:r>
                <a:r>
                  <a:rPr lang="en-US" altLang="zh-CN" dirty="0" smtClean="0"/>
                  <a:t>D.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(2)</a:t>
                </a:r>
                <a:r>
                  <a:rPr lang="zh-CN" altLang="en-US" dirty="0" smtClean="0">
                    <a:solidFill>
                      <a:srgbClr val="0000FF"/>
                    </a:solidFill>
                  </a:rPr>
                  <a:t> </a:t>
                </a:r>
                <a:r>
                  <a:rPr lang="zh-CN" altLang="en-US" dirty="0" smtClean="0">
                    <a:latin typeface="Cambria Math" panose="02040503050406030204" pitchFamily="18" charset="0"/>
                  </a:rPr>
                  <a:t>不一定</a:t>
                </a:r>
                <a:r>
                  <a:rPr lang="en-US" altLang="zh-CN" dirty="0" smtClean="0">
                    <a:latin typeface="Cambria Math" panose="02040503050406030204" pitchFamily="18" charset="0"/>
                  </a:rPr>
                  <a:t>, </a:t>
                </a:r>
                <a:r>
                  <a:rPr lang="zh-CN" altLang="en-US" dirty="0" smtClean="0">
                    <a:latin typeface="Cambria Math" panose="02040503050406030204" pitchFamily="18" charset="0"/>
                  </a:rPr>
                  <a:t>因为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𝑓𝑔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Cambria Math" panose="02040503050406030204" pitchFamily="18" charset="0"/>
                  </a:rPr>
                  <a:t> </a:t>
                </a:r>
                <a:r>
                  <a:rPr lang="zh-CN" altLang="en-US" dirty="0" smtClean="0">
                    <a:latin typeface="Cambria Math" panose="02040503050406030204" pitchFamily="18" charset="0"/>
                  </a:rPr>
                  <a:t>符号不清楚</a:t>
                </a:r>
                <a:r>
                  <a:rPr lang="en-US" altLang="zh-CN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>
                    <a:latin typeface="Cambria Math" panose="02040503050406030204" pitchFamily="18" charset="0"/>
                  </a:rPr>
                  <a:t>例如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=±1−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=±1−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Cambria Math" panose="02040503050406030204" pitchFamily="18" charset="0"/>
                  </a:rPr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8087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(3) </a:t>
                </a:r>
                <a:r>
                  <a:rPr lang="zh-CN" altLang="en-US" dirty="0" smtClean="0"/>
                  <a:t>由极限保号性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 smtClean="0"/>
                  <a:t> 附近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所以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处不是拐点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同时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附近单增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附近左减右增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是极小值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选</a:t>
                </a:r>
                <a:r>
                  <a:rPr lang="en-US" altLang="zh-CN" dirty="0" smtClean="0"/>
                  <a:t>B.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(4) </a:t>
                </a:r>
                <a:r>
                  <a:rPr lang="zh-CN" altLang="en-US" dirty="0" smtClean="0"/>
                  <a:t>由中值定理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由于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单增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选 </a:t>
                </a:r>
                <a:r>
                  <a:rPr lang="en-US" altLang="zh-CN" dirty="0" smtClean="0"/>
                  <a:t>B.</a:t>
                </a:r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(5) </a:t>
                </a:r>
                <a:r>
                  <a:rPr lang="en-US" altLang="zh-CN" dirty="0" smtClean="0"/>
                  <a:t>A </a:t>
                </a:r>
                <a:r>
                  <a:rPr lang="zh-CN" altLang="en-US" dirty="0" smtClean="0"/>
                  <a:t>不一定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书上有例子</a:t>
                </a:r>
                <a:r>
                  <a:rPr lang="en-US" altLang="zh-CN" dirty="0" smtClean="0"/>
                  <a:t>. B </a:t>
                </a:r>
                <a:r>
                  <a:rPr lang="zh-CN" altLang="en-US" dirty="0" smtClean="0"/>
                  <a:t>不一定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可能不可导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/>
                  <a:t>C </a:t>
                </a:r>
                <a:r>
                  <a:rPr lang="zh-CN" altLang="en-US" dirty="0" smtClean="0"/>
                  <a:t>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dirty="0" smtClean="0"/>
                  <a:t> 为最小值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dirty="0" smtClean="0"/>
                  <a:t> 为最大值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/>
                  <a:t>若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dirty="0"/>
                  <a:t> 为</a:t>
                </a:r>
                <a:r>
                  <a:rPr lang="zh-CN" altLang="en-US" dirty="0" smtClean="0"/>
                  <a:t>最大值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dirty="0"/>
                  <a:t> 为</a:t>
                </a:r>
                <a:r>
                  <a:rPr lang="zh-CN" altLang="en-US" dirty="0" smtClean="0"/>
                  <a:t>最小值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⩽0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/>
                  <a:t>D </a:t>
                </a:r>
                <a:r>
                  <a:rPr lang="zh-CN" altLang="en-US" dirty="0" smtClean="0"/>
                  <a:t>例如函数图像类似字母</a:t>
                </a:r>
                <a:r>
                  <a:rPr lang="en-US" altLang="zh-CN" dirty="0" smtClean="0"/>
                  <a:t>M. </a:t>
                </a:r>
                <a:r>
                  <a:rPr lang="zh-CN" altLang="en-US" dirty="0" smtClean="0"/>
                  <a:t>因此</a:t>
                </a:r>
                <a:r>
                  <a:rPr lang="zh-CN" altLang="en-US" dirty="0"/>
                  <a:t>选 </a:t>
                </a:r>
                <a:r>
                  <a:rPr lang="en-US" altLang="zh-CN" dirty="0"/>
                  <a:t>C</a:t>
                </a:r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r="-17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355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(6) </a:t>
                </a:r>
                <a:r>
                  <a:rPr lang="en-US" altLang="zh-CN" dirty="0" smtClean="0"/>
                  <a:t>AB </a:t>
                </a:r>
                <a:r>
                  <a:rPr lang="zh-CN" altLang="en-US" dirty="0" smtClean="0"/>
                  <a:t>错误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所以选 </a:t>
                </a:r>
                <a:r>
                  <a:rPr lang="en-US" altLang="zh-CN" dirty="0" smtClean="0"/>
                  <a:t>D.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(7)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在 </a:t>
                </a: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−∞,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上单增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单减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</m:oMath>
                </a14:m>
                <a:r>
                  <a:rPr lang="zh-CN" altLang="en-US" dirty="0" smtClean="0"/>
                  <a:t> 单增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因此有两个极值点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两侧</a:t>
                </a:r>
                <a:r>
                  <a:rPr lang="zh-CN" altLang="en-US" dirty="0" smtClean="0"/>
                  <a:t>左减右增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两侧左增右减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共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个拐点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选 </a:t>
                </a:r>
                <a:r>
                  <a:rPr lang="en-US" altLang="zh-CN" dirty="0" smtClean="0"/>
                  <a:t>B.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3. </a:t>
                </a: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上连续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内可导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且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US" altLang="zh-CN" sz="2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由罗尔中值定理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内有零点</a:t>
                </a:r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r="-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6039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4. </a:t>
                </a:r>
                <a:r>
                  <a:rPr lang="en-US" altLang="zh-CN" dirty="0" smtClean="0"/>
                  <a:t>(1) </a:t>
                </a:r>
                <a:r>
                  <a:rPr lang="zh-CN" altLang="en-US" dirty="0" smtClean="0"/>
                  <a:t>由极限定义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存在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 smtClean="0"/>
                  <a:t> 使得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由介值定理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存在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dirty="0" smtClean="0"/>
                  <a:t> 使得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/>
                  <a:t>(2) </a:t>
                </a:r>
                <a:r>
                  <a:rPr lang="zh-CN" altLang="en-US" dirty="0" smtClean="0"/>
                  <a:t>由拉格朗日中值定理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存在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dirty="0" smtClean="0"/>
                  <a:t> 使得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9709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solidFill>
                      <a:srgbClr val="0000FF"/>
                    </a:solidFill>
                  </a:rPr>
                  <a:t>5. </a:t>
                </a:r>
                <a:r>
                  <a:rPr lang="zh-CN" altLang="en-US" dirty="0"/>
                  <a:t>由于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由罗尔中值定理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存在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zh-CN" altLang="en-US" dirty="0"/>
                  <a:t> 使得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/>
                  <a:t>由于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zh-CN" altLang="en-US" dirty="0"/>
                  <a:t> 上连续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内可导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且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由罗尔中值定理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存在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r>
                  <a:rPr lang="zh-CN" altLang="en-US" dirty="0"/>
                  <a:t> 使得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.</a:t>
                </a:r>
                <a:endParaRPr lang="en-US" altLang="zh-CN" dirty="0" smtClean="0">
                  <a:solidFill>
                    <a:srgbClr val="0000FF"/>
                  </a:solidFill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6. </a:t>
                </a: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由拉格朗日中值定理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存在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zh-CN" altLang="en-US" dirty="0" smtClean="0"/>
                  <a:t> 位于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 之间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使得</a:t>
                </a:r>
                <a:endParaRPr lang="en-US" altLang="zh-CN" dirty="0" smtClean="0"/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995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dirty="0" smtClean="0">
                    <a:solidFill>
                      <a:srgbClr val="0000FF"/>
                    </a:solidFill>
                  </a:rPr>
                  <a:t>(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2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) </a:t>
                </a:r>
                <a:r>
                  <a:rPr lang="zh-CN" altLang="en-US" dirty="0" smtClean="0"/>
                  <a:t>该</a:t>
                </a:r>
                <a:r>
                  <a:rPr lang="zh-CN" altLang="en-US" dirty="0"/>
                  <a:t>极限为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zh-CN" altLang="en-US" dirty="0"/>
                  <a:t> 型不定式</a:t>
                </a:r>
                <a:r>
                  <a:rPr lang="en-US" altLang="zh-CN" dirty="0"/>
                  <a:t>, </a:t>
                </a:r>
                <a:r>
                  <a:rPr lang="zh-CN" altLang="en-US" dirty="0" smtClean="0"/>
                  <a:t>故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dirty="0" smtClean="0">
                          <a:latin typeface="Cambria Math" panose="02040503050406030204" pitchFamily="18" charset="0"/>
                        </a:rPr>
                        <m:t>原极限</m:t>
                      </m:r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den>
                          </m:f>
                        </m:e>
                      </m:func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等价无穷小代换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−9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=9.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 smtClean="0">
                    <a:solidFill>
                      <a:srgbClr val="0000FF"/>
                    </a:solidFill>
                  </a:rPr>
                  <a:t>(3) </a:t>
                </a:r>
                <a:r>
                  <a:rPr lang="zh-CN" altLang="en-US" dirty="0" smtClean="0"/>
                  <a:t>该</a:t>
                </a:r>
                <a:r>
                  <a:rPr lang="zh-CN" altLang="en-US" dirty="0"/>
                  <a:t>极限为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den>
                    </m:f>
                  </m:oMath>
                </a14:m>
                <a:r>
                  <a:rPr lang="zh-CN" altLang="en-US" dirty="0"/>
                  <a:t> 型不定式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故</a:t>
                </a:r>
                <a:endParaRPr lang="en-US" altLang="zh-CN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800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dirty="0"/>
                        <m:t>原极限</m:t>
                      </m:r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den>
                              </m:f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den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den>
                              </m:f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800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phant>
                        <m:phantPr>
                          <m:show m:val="off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phantPr>
                        <m:e>
                          <m:r>
                            <m:rPr>
                              <m:nor/>
                            </m:rPr>
                            <a:rPr lang="zh-CN" altLang="en-US" dirty="0"/>
                            <m:t>原极限</m:t>
                          </m:r>
                        </m:e>
                      </m:phant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den>
                          </m:f>
                        </m:e>
                      </m:func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等价无穷小代换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</m:t>
                      </m:r>
                    </m:oMath>
                  </m:oMathPara>
                </a14:m>
                <a:endParaRPr lang="en-US" altLang="zh-CN" b="0" dirty="0" smtClean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5264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7. </a:t>
                </a:r>
                <a:r>
                  <a:rPr lang="zh-CN" altLang="en-US" dirty="0" smtClean="0"/>
                  <a:t>由介值定理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存在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en-US" dirty="0" smtClean="0"/>
                  <a:t> 使得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由拉格朗日中值定理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存在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zh-CN" altLang="en-US" dirty="0" smtClean="0"/>
                  <a:t> 使得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于是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485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8. </a:t>
                </a:r>
                <a:r>
                  <a:rPr lang="zh-CN" altLang="en-US" dirty="0"/>
                  <a:t>和习题</a:t>
                </a:r>
                <a:r>
                  <a:rPr lang="en-US" altLang="zh-CN" dirty="0"/>
                  <a:t>4-7(B)4 </a:t>
                </a:r>
                <a:r>
                  <a:rPr lang="zh-CN" altLang="en-US" dirty="0"/>
                  <a:t>类似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</a:rPr>
                  <a:t>9. </a:t>
                </a:r>
                <a:r>
                  <a:rPr lang="zh-CN" altLang="en-US" dirty="0" smtClean="0"/>
                  <a:t>由泰勒中值定理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存在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dirty="0" smtClean="0"/>
                  <a:t> 使得</a:t>
                </a:r>
                <a:endParaRPr lang="en-US" altLang="zh-CN" dirty="0" smtClean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9333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两式相加得到</a:t>
                </a:r>
                <a:endParaRPr lang="en-US" altLang="zh-CN" dirty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由介值定理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存在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使得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/>
                  <a:t>证</a:t>
                </a:r>
                <a:r>
                  <a:rPr lang="zh-CN" altLang="en-US" dirty="0" smtClean="0"/>
                  <a:t>毕</a:t>
                </a:r>
                <a:r>
                  <a:rPr lang="en-US" altLang="zh-CN" dirty="0" smtClean="0"/>
                  <a:t>.</a:t>
                </a:r>
                <a:endParaRPr lang="zh-CN" altLang="en-US" dirty="0" smtClean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9693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• 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10.(1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)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arctan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→+∞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arctan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func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28800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arctan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</m:e>
                                      </m:func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28800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28800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7293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:r>
                  <a:rPr lang="zh-CN" altLang="en-US" dirty="0" smtClean="0"/>
                  <a:t>或者</a:t>
                </a:r>
                <a:r>
                  <a:rPr lang="zh-CN" altLang="en-US" dirty="0" smtClean="0"/>
                  <a:t>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zh-CN" dirty="0" smtClean="0"/>
                  <a:t>,</a:t>
                </a:r>
              </a:p>
              <a:p>
                <a:pPr marL="7200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arctan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cot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sup>
                          </m:sSup>
                        </m:e>
                      </m:func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28800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func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28800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等价无穷小</m:t>
                              </m:r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代换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05050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• (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)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→1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den>
                          </m:f>
                        </m:e>
                      </m:func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→1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21600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→1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21600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→1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=2.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75298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• 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(3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)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28800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28800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等价无穷小代换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7157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• 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(4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)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e>
                              </m:func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等价无穷小代换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等价无穷小代换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等价无穷小代换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19656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• 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(5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m:t>)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1+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sup>
                          </m:sSup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等价无穷小代换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1+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>
                                        <m:f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(1+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57227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  <a:latin typeface="+mn-ea"/>
                        </a:rPr>
                        <m:t>• 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  <a:latin typeface="+mn-ea"/>
                        </a:rPr>
                        <m:t>11.</m:t>
                      </m:r>
                      <m:r>
                        <a:rPr lang="en-US" altLang="zh-CN" i="1">
                          <a:latin typeface="+mn-ea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1=</m:t>
                      </m:r>
                      <m:func>
                        <m:func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̳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洛必达法则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所以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1487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HFU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HFUT" id="{6CC0EAB4-FA5E-4FCA-AEE4-738378373786}" vid="{2942D922-204A-4943-8851-7BCA0A0BE66F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HFUT</Template>
  <TotalTime>8767</TotalTime>
  <Words>847</Words>
  <Application>Microsoft Office PowerPoint</Application>
  <PresentationFormat>宽屏</PresentationFormat>
  <Paragraphs>644</Paragraphs>
  <Slides>109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109</vt:i4>
      </vt:variant>
    </vt:vector>
  </HeadingPairs>
  <TitlesOfParts>
    <vt:vector size="116" baseType="lpstr">
      <vt:lpstr>宋体</vt:lpstr>
      <vt:lpstr>宋体</vt:lpstr>
      <vt:lpstr>微软雅黑</vt:lpstr>
      <vt:lpstr>Arial</vt:lpstr>
      <vt:lpstr>Cambria Math</vt:lpstr>
      <vt:lpstr>Times New Roman</vt:lpstr>
      <vt:lpstr>HFUT</vt:lpstr>
      <vt:lpstr>习题课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合肥工业大学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习题课4</dc:title>
  <dc:subject>高等数学</dc:subject>
  <dc:creator>张神星</dc:creator>
  <cp:lastModifiedBy>zsx</cp:lastModifiedBy>
  <cp:revision>350</cp:revision>
  <dcterms:created xsi:type="dcterms:W3CDTF">2000-05-19T08:23:03Z</dcterms:created>
  <dcterms:modified xsi:type="dcterms:W3CDTF">2022-05-22T06:35:08Z</dcterms:modified>
  <cp:category>教学课件</cp:category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1033-3.3.0.5120</vt:lpwstr>
  </property>
</Properties>
</file>